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72" r:id="rId2"/>
    <p:sldId id="276" r:id="rId3"/>
    <p:sldId id="640" r:id="rId4"/>
    <p:sldId id="644" r:id="rId5"/>
    <p:sldId id="336" r:id="rId6"/>
    <p:sldId id="285" r:id="rId7"/>
    <p:sldId id="651" r:id="rId8"/>
    <p:sldId id="648" r:id="rId9"/>
    <p:sldId id="320" r:id="rId10"/>
    <p:sldId id="649" r:id="rId11"/>
    <p:sldId id="259" r:id="rId12"/>
  </p:sldIdLst>
  <p:sldSz cx="9144000" cy="5143500" type="screen16x9"/>
  <p:notesSz cx="6858000" cy="9144000"/>
  <p:defaultTex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chiemannz, Anett" initials="SA" lastIdx="8" clrIdx="0">
    <p:extLst>
      <p:ext uri="{19B8F6BF-5375-455C-9EA6-DF929625EA0E}">
        <p15:presenceInfo xmlns:p15="http://schemas.microsoft.com/office/powerpoint/2012/main" userId="S::anett.schiemannz@dguv.de::a99025e3-3144-4d76-8cba-4723f1c0a1d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0009"/>
    <a:srgbClr val="C491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0662" autoAdjust="0"/>
    <p:restoredTop sz="76252" autoAdjust="0"/>
  </p:normalViewPr>
  <p:slideViewPr>
    <p:cSldViewPr snapToGrid="0" snapToObjects="1">
      <p:cViewPr varScale="1">
        <p:scale>
          <a:sx n="68" d="100"/>
          <a:sy n="68" d="100"/>
        </p:scale>
        <p:origin x="750" y="54"/>
      </p:cViewPr>
      <p:guideLst>
        <p:guide orient="horz" pos="1620"/>
        <p:guide pos="2880"/>
      </p:guideLst>
    </p:cSldViewPr>
  </p:slideViewPr>
  <p:outlineViewPr>
    <p:cViewPr>
      <p:scale>
        <a:sx n="33" d="100"/>
        <a:sy n="33" d="100"/>
      </p:scale>
      <p:origin x="0" y="-288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0F8875-03A0-4D1C-8AB4-9F9CA55C928D}" type="datetimeFigureOut">
              <a:rPr lang="de-DE" smtClean="0"/>
              <a:t>15.12.2021</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DD4BDC-837F-4B07-8D35-B37B12DC9362}" type="slidenum">
              <a:rPr lang="de-DE" smtClean="0"/>
              <a:t>‹Nr.›</a:t>
            </a:fld>
            <a:endParaRPr lang="de-DE"/>
          </a:p>
        </p:txBody>
      </p:sp>
    </p:spTree>
    <p:extLst>
      <p:ext uri="{BB962C8B-B14F-4D97-AF65-F5344CB8AC3E}">
        <p14:creationId xmlns:p14="http://schemas.microsoft.com/office/powerpoint/2010/main" val="975109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Zielgruppe: BGM-Fachkräfte (FK)</a:t>
            </a:r>
          </a:p>
          <a:p>
            <a:r>
              <a:rPr lang="de-DE" dirty="0"/>
              <a:t>TN: Führungskräfte </a:t>
            </a:r>
          </a:p>
          <a:p>
            <a:r>
              <a:rPr lang="de-DE" dirty="0"/>
              <a:t>Ziel der Erstberatung: von der Beratungsphilosophie PP überzeugen </a:t>
            </a:r>
          </a:p>
        </p:txBody>
      </p:sp>
      <p:sp>
        <p:nvSpPr>
          <p:cNvPr id="4" name="Foliennummernplatzhalter 3"/>
          <p:cNvSpPr>
            <a:spLocks noGrp="1"/>
          </p:cNvSpPr>
          <p:nvPr>
            <p:ph type="sldNum" sz="quarter" idx="5"/>
          </p:nvPr>
        </p:nvSpPr>
        <p:spPr/>
        <p:txBody>
          <a:bodyPr/>
          <a:lstStyle/>
          <a:p>
            <a:fld id="{7BDD4BDC-837F-4B07-8D35-B37B12DC9362}" type="slidenum">
              <a:rPr lang="de-DE" smtClean="0"/>
              <a:t>1</a:t>
            </a:fld>
            <a:endParaRPr lang="de-DE"/>
          </a:p>
        </p:txBody>
      </p:sp>
    </p:spTree>
    <p:extLst>
      <p:ext uri="{BB962C8B-B14F-4D97-AF65-F5344CB8AC3E}">
        <p14:creationId xmlns:p14="http://schemas.microsoft.com/office/powerpoint/2010/main" val="10710108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BGM-FK: „Hier noch einmal abschließend das Ziel, das wir mit einem positiv gestalten BGM-Prozess verfolgen. </a:t>
            </a:r>
          </a:p>
          <a:p>
            <a:r>
              <a:rPr lang="de-DE" dirty="0"/>
              <a:t>Können Sie sich einen solchen Prozess gemeinsam mit uns vorstellen?“</a:t>
            </a:r>
          </a:p>
        </p:txBody>
      </p:sp>
      <p:sp>
        <p:nvSpPr>
          <p:cNvPr id="4" name="Foliennummernplatzhalter 3"/>
          <p:cNvSpPr>
            <a:spLocks noGrp="1"/>
          </p:cNvSpPr>
          <p:nvPr>
            <p:ph type="sldNum" sz="quarter" idx="5"/>
          </p:nvPr>
        </p:nvSpPr>
        <p:spPr/>
        <p:txBody>
          <a:bodyPr/>
          <a:lstStyle/>
          <a:p>
            <a:fld id="{7BDD4BDC-837F-4B07-8D35-B37B12DC9362}" type="slidenum">
              <a:rPr lang="de-DE" smtClean="0"/>
              <a:t>10</a:t>
            </a:fld>
            <a:endParaRPr lang="de-DE"/>
          </a:p>
        </p:txBody>
      </p:sp>
    </p:spTree>
    <p:extLst>
      <p:ext uri="{BB962C8B-B14F-4D97-AF65-F5344CB8AC3E}">
        <p14:creationId xmlns:p14="http://schemas.microsoft.com/office/powerpoint/2010/main" val="4648293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7BDD4BDC-837F-4B07-8D35-B37B12DC9362}" type="slidenum">
              <a:rPr lang="de-DE" smtClean="0"/>
              <a:t>11</a:t>
            </a:fld>
            <a:endParaRPr lang="de-DE"/>
          </a:p>
        </p:txBody>
      </p:sp>
    </p:spTree>
    <p:extLst>
      <p:ext uri="{BB962C8B-B14F-4D97-AF65-F5344CB8AC3E}">
        <p14:creationId xmlns:p14="http://schemas.microsoft.com/office/powerpoint/2010/main" val="32600014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7BDD4BDC-837F-4B07-8D35-B37B12DC9362}" type="slidenum">
              <a:rPr lang="de-DE" smtClean="0"/>
              <a:t>2</a:t>
            </a:fld>
            <a:endParaRPr lang="de-DE"/>
          </a:p>
        </p:txBody>
      </p:sp>
    </p:spTree>
    <p:extLst>
      <p:ext uri="{BB962C8B-B14F-4D97-AF65-F5344CB8AC3E}">
        <p14:creationId xmlns:p14="http://schemas.microsoft.com/office/powerpoint/2010/main" val="854030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0" kern="1200" dirty="0">
                <a:solidFill>
                  <a:schemeClr val="tx1"/>
                </a:solidFill>
                <a:effectLst/>
                <a:latin typeface="+mn-lt"/>
                <a:ea typeface="+mn-ea"/>
                <a:cs typeface="+mn-cs"/>
                <a:sym typeface="Wingdings" panose="05000000000000000000" pitchFamily="2" charset="2"/>
              </a:rPr>
              <a:t>BGM-FK: „Warum sind wir hier?“  Beratungsanlass klären. </a:t>
            </a:r>
          </a:p>
          <a:p>
            <a:r>
              <a:rPr lang="de-DE" sz="1200" b="0" kern="1200" dirty="0">
                <a:solidFill>
                  <a:schemeClr val="tx1"/>
                </a:solidFill>
                <a:effectLst/>
                <a:latin typeface="+mn-lt"/>
                <a:ea typeface="+mn-ea"/>
                <a:cs typeface="+mn-cs"/>
                <a:sym typeface="Wingdings" panose="05000000000000000000" pitchFamily="2" charset="2"/>
              </a:rPr>
              <a:t>Kunde antwortet.</a:t>
            </a:r>
          </a:p>
          <a:p>
            <a:r>
              <a:rPr lang="de-DE" sz="1200" b="0" kern="1200" dirty="0">
                <a:solidFill>
                  <a:schemeClr val="tx1"/>
                </a:solidFill>
                <a:effectLst/>
                <a:latin typeface="+mn-lt"/>
                <a:ea typeface="+mn-ea"/>
                <a:cs typeface="+mn-cs"/>
                <a:sym typeface="Wingdings" panose="05000000000000000000" pitchFamily="2" charset="2"/>
              </a:rPr>
              <a:t>BGM-FK: „Das ist bei mir angekommen:…“  Das Gehörte spiegeln.</a:t>
            </a:r>
          </a:p>
          <a:p>
            <a:r>
              <a:rPr lang="de-DE" sz="1200" b="0" kern="1200" dirty="0">
                <a:solidFill>
                  <a:schemeClr val="tx1"/>
                </a:solidFill>
                <a:effectLst/>
                <a:latin typeface="+mn-lt"/>
                <a:ea typeface="+mn-ea"/>
                <a:cs typeface="+mn-cs"/>
                <a:sym typeface="Wingdings" panose="05000000000000000000" pitchFamily="2" charset="2"/>
              </a:rPr>
              <a:t>BGM-FK</a:t>
            </a:r>
            <a:r>
              <a:rPr lang="de-DE" dirty="0"/>
              <a:t>: „Wie klingt das für Sie?“ </a:t>
            </a:r>
            <a:r>
              <a:rPr lang="de-DE" dirty="0">
                <a:sym typeface="Wingdings" panose="05000000000000000000" pitchFamily="2" charset="2"/>
              </a:rPr>
              <a:t> Übergang nächste Folie.</a:t>
            </a:r>
            <a:endParaRPr lang="de-DE" dirty="0"/>
          </a:p>
        </p:txBody>
      </p:sp>
      <p:sp>
        <p:nvSpPr>
          <p:cNvPr id="4" name="Foliennummernplatzhalter 3"/>
          <p:cNvSpPr>
            <a:spLocks noGrp="1"/>
          </p:cNvSpPr>
          <p:nvPr>
            <p:ph type="sldNum" sz="quarter" idx="5"/>
          </p:nvPr>
        </p:nvSpPr>
        <p:spPr/>
        <p:txBody>
          <a:bodyPr/>
          <a:lstStyle/>
          <a:p>
            <a:fld id="{7BDD4BDC-837F-4B07-8D35-B37B12DC9362}" type="slidenum">
              <a:rPr lang="de-DE" smtClean="0"/>
              <a:t>3</a:t>
            </a:fld>
            <a:endParaRPr lang="de-DE"/>
          </a:p>
        </p:txBody>
      </p:sp>
    </p:spTree>
    <p:extLst>
      <p:ext uri="{BB962C8B-B14F-4D97-AF65-F5344CB8AC3E}">
        <p14:creationId xmlns:p14="http://schemas.microsoft.com/office/powerpoint/2010/main" val="28812626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0" kern="1200" dirty="0">
                <a:solidFill>
                  <a:schemeClr val="tx1"/>
                </a:solidFill>
                <a:effectLst/>
                <a:latin typeface="+mn-lt"/>
                <a:ea typeface="+mn-ea"/>
                <a:cs typeface="+mn-cs"/>
                <a:sym typeface="Wingdings" panose="05000000000000000000" pitchFamily="2" charset="2"/>
              </a:rPr>
              <a:t>BGM-FK</a:t>
            </a:r>
            <a:r>
              <a:rPr lang="de-DE" dirty="0"/>
              <a:t>: „Wie klingt das für Sie, wenn Sie das folgende Bild betrachten?“ </a:t>
            </a:r>
          </a:p>
          <a:p>
            <a:r>
              <a:rPr lang="de-DE" dirty="0"/>
              <a:t>Eher belastungsorientiert oder ressourcenorientiert? </a:t>
            </a:r>
          </a:p>
          <a:p>
            <a:endParaRPr lang="de-DE" dirty="0"/>
          </a:p>
          <a:p>
            <a:r>
              <a:rPr lang="de-DE" dirty="0"/>
              <a:t>Antwort </a:t>
            </a:r>
            <a:r>
              <a:rPr lang="de-DE" sz="1200" b="0" kern="1200" dirty="0">
                <a:solidFill>
                  <a:schemeClr val="tx1"/>
                </a:solidFill>
                <a:effectLst/>
                <a:latin typeface="+mn-lt"/>
                <a:ea typeface="+mn-ea"/>
                <a:cs typeface="+mn-cs"/>
                <a:sym typeface="Wingdings" panose="05000000000000000000" pitchFamily="2" charset="2"/>
              </a:rPr>
              <a:t>BGM-FK</a:t>
            </a:r>
            <a:r>
              <a:rPr lang="de-DE" dirty="0"/>
              <a:t> belastungsorientiert: </a:t>
            </a:r>
          </a:p>
          <a:p>
            <a:r>
              <a:rPr lang="de-DE" dirty="0"/>
              <a:t>„Mit diesem belastungsorientierten Fokus sind Sie in der heutigen Gesellschaft nicht alleine. Unsere Gesellschaft tickt so: Wir schauen auf die Belastungen und das, was schlecht läuft.  </a:t>
            </a:r>
          </a:p>
          <a:p>
            <a:r>
              <a:rPr lang="de-DE" dirty="0"/>
              <a:t>Aber Sie werden sich wundern wie viel man erreichen kann, wenn man auf die Ressourcen und das Gelingende schaut. Daher verfolgen wir im Beratungsprozess den Ansatz der Ressourcenorientierung aus der Positiven Psychologie. Was das für unsere Beratungsphilosophie genau bedeutet, würden wir Ihnen gerne kurz erklären.“</a:t>
            </a:r>
          </a:p>
          <a:p>
            <a:endParaRPr lang="de-DE" dirty="0"/>
          </a:p>
          <a:p>
            <a:r>
              <a:rPr lang="de-DE" dirty="0"/>
              <a:t>Antwort </a:t>
            </a:r>
            <a:r>
              <a:rPr lang="de-DE" sz="1200" b="0" kern="1200" dirty="0">
                <a:solidFill>
                  <a:schemeClr val="tx1"/>
                </a:solidFill>
                <a:effectLst/>
                <a:latin typeface="+mn-lt"/>
                <a:ea typeface="+mn-ea"/>
                <a:cs typeface="+mn-cs"/>
                <a:sym typeface="Wingdings" panose="05000000000000000000" pitchFamily="2" charset="2"/>
              </a:rPr>
              <a:t>BGM-FK</a:t>
            </a:r>
            <a:r>
              <a:rPr lang="de-DE" dirty="0"/>
              <a:t> ressourcenorientiert: </a:t>
            </a:r>
          </a:p>
          <a:p>
            <a:r>
              <a:rPr lang="de-DE" dirty="0"/>
              <a:t>„Sie arbeiten scheinbar schon sehr ressourcenorientiert. Das freut uns sehr und verträgt sich gut mit unserer Beratungsphilosophie, die ich Ihnen im Folgenden gerne vorstellen würde.“</a:t>
            </a:r>
          </a:p>
          <a:p>
            <a:endParaRPr lang="de-DE" dirty="0"/>
          </a:p>
        </p:txBody>
      </p:sp>
      <p:sp>
        <p:nvSpPr>
          <p:cNvPr id="4" name="Foliennummernplatzhalter 3"/>
          <p:cNvSpPr>
            <a:spLocks noGrp="1"/>
          </p:cNvSpPr>
          <p:nvPr>
            <p:ph type="sldNum" sz="quarter" idx="5"/>
          </p:nvPr>
        </p:nvSpPr>
        <p:spPr/>
        <p:txBody>
          <a:bodyPr/>
          <a:lstStyle/>
          <a:p>
            <a:fld id="{7BDD4BDC-837F-4B07-8D35-B37B12DC9362}" type="slidenum">
              <a:rPr lang="de-DE" smtClean="0"/>
              <a:t>4</a:t>
            </a:fld>
            <a:endParaRPr lang="de-DE"/>
          </a:p>
        </p:txBody>
      </p:sp>
    </p:spTree>
    <p:extLst>
      <p:ext uri="{BB962C8B-B14F-4D97-AF65-F5344CB8AC3E}">
        <p14:creationId xmlns:p14="http://schemas.microsoft.com/office/powerpoint/2010/main" val="1867107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BGM-FK: „Wie bereits gesagt, richten wir den Fokus auf das Gelingende, um unsere Ziele zu erreichen. </a:t>
            </a:r>
          </a:p>
          <a:p>
            <a:r>
              <a:rPr lang="de-DE" dirty="0"/>
              <a:t>Wir schauen auf die Stärken und das, was bereits gut läuft – unsere positiven Erfahrungen aus dem Arbeitsalltag. </a:t>
            </a:r>
          </a:p>
          <a:p>
            <a:r>
              <a:rPr lang="de-DE" dirty="0"/>
              <a:t>Wir versuchen das Starke noch stärker auszubauen und so im Sinne des Aufblühens bzw. </a:t>
            </a:r>
            <a:r>
              <a:rPr lang="en-GB" noProof="0" dirty="0" err="1"/>
              <a:t>Flourishings</a:t>
            </a:r>
            <a:r>
              <a:rPr lang="en-GB" noProof="0" dirty="0"/>
              <a:t>,</a:t>
            </a:r>
            <a:r>
              <a:rPr lang="en-GB" dirty="0"/>
              <a:t> </a:t>
            </a:r>
            <a:r>
              <a:rPr lang="de-DE" dirty="0"/>
              <a:t>wie es im Fachjargon heißt, dem Unternehmen zu noch mehr Wachstum zu verhelfen. Das bedeutet natürlich nicht, dass Belastungen außer Acht gelassen werden. Im Gegenteil – neben der Frage „Wie kann das Gelingende stärker ausgebaut werden“, stellen wir uns auch die Frage “Wie das Gelingende auch bei Belastungen wirksam werden kann.““</a:t>
            </a:r>
          </a:p>
          <a:p>
            <a:endParaRPr lang="de-DE" dirty="0"/>
          </a:p>
          <a:p>
            <a:r>
              <a:rPr lang="de-DE" u="sng" dirty="0"/>
              <a:t>Hintergrundwissen/Begriffsklärung: </a:t>
            </a:r>
          </a:p>
          <a:p>
            <a:r>
              <a:rPr lang="en-GB" noProof="0" dirty="0"/>
              <a:t>Flourishing</a:t>
            </a:r>
            <a:r>
              <a:rPr lang="de-DE" dirty="0"/>
              <a:t> wird als ein Zustand definiert, in dem eine Person Glück bzw. Wohlbefinden erfährt, sich öffnet, aufnahme- und lernbereit ist und Zugang zu all ihren Ressourcen hat. Es ist das Gegenteil von Verkümmern und zeichnet sich durch Verbesserungen im subjektiven Wohlbefinden, der psychischen Leistungsfähigkeit und dem persönlichen Wachstum aus. Der Umgang mit belastenden Lebenssituationen wird einfacher. Zudem steigert es die Produktivität (</a:t>
            </a:r>
            <a:r>
              <a:rPr lang="de-DE" dirty="0" err="1"/>
              <a:t>Blickhan</a:t>
            </a:r>
            <a:r>
              <a:rPr lang="de-DE" dirty="0"/>
              <a:t>, 2018).Wir verstehen </a:t>
            </a:r>
            <a:r>
              <a:rPr lang="en-GB" noProof="0" dirty="0"/>
              <a:t>Flourishing</a:t>
            </a:r>
            <a:r>
              <a:rPr lang="de-DE" dirty="0"/>
              <a:t> im Sinne von Wachstum. Daher auch das Bild einer Blume. </a:t>
            </a:r>
          </a:p>
        </p:txBody>
      </p:sp>
      <p:sp>
        <p:nvSpPr>
          <p:cNvPr id="4" name="Foliennummernplatzhalter 3"/>
          <p:cNvSpPr>
            <a:spLocks noGrp="1"/>
          </p:cNvSpPr>
          <p:nvPr>
            <p:ph type="sldNum" sz="quarter" idx="5"/>
          </p:nvPr>
        </p:nvSpPr>
        <p:spPr/>
        <p:txBody>
          <a:bodyPr/>
          <a:lstStyle/>
          <a:p>
            <a:fld id="{7BDD4BDC-837F-4B07-8D35-B37B12DC9362}" type="slidenum">
              <a:rPr lang="de-DE" smtClean="0"/>
              <a:t>5</a:t>
            </a:fld>
            <a:endParaRPr lang="de-DE"/>
          </a:p>
        </p:txBody>
      </p:sp>
    </p:spTree>
    <p:extLst>
      <p:ext uri="{BB962C8B-B14F-4D97-AF65-F5344CB8AC3E}">
        <p14:creationId xmlns:p14="http://schemas.microsoft.com/office/powerpoint/2010/main" val="1987553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7BDD4BDC-837F-4B07-8D35-B37B12DC9362}" type="slidenum">
              <a:rPr lang="de-DE" smtClean="0"/>
              <a:t>6</a:t>
            </a:fld>
            <a:endParaRPr lang="de-DE"/>
          </a:p>
        </p:txBody>
      </p:sp>
    </p:spTree>
    <p:extLst>
      <p:ext uri="{BB962C8B-B14F-4D97-AF65-F5344CB8AC3E}">
        <p14:creationId xmlns:p14="http://schemas.microsoft.com/office/powerpoint/2010/main" val="18594986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0" kern="1200" dirty="0">
                <a:solidFill>
                  <a:schemeClr val="tx1"/>
                </a:solidFill>
                <a:effectLst/>
                <a:latin typeface="+mn-lt"/>
                <a:ea typeface="+mn-ea"/>
                <a:cs typeface="+mn-cs"/>
                <a:sym typeface="Wingdings" panose="05000000000000000000" pitchFamily="2" charset="2"/>
              </a:rPr>
              <a:t>BGM-FK</a:t>
            </a:r>
            <a:r>
              <a:rPr lang="de-DE" dirty="0"/>
              <a:t>: „Mit unserer positiven Beratungsphilosophie erfinden wir das Rad nicht neu und greifen daher gerne auf Bewährtes zurück - wie auch auf die Erfolgsfaktoren im BGM. </a:t>
            </a:r>
          </a:p>
          <a:p>
            <a:r>
              <a:rPr lang="de-DE" dirty="0"/>
              <a:t>Vielleicht kennen Sie diese daher schon. Aber im Rahmen dieser Erfolgsfaktoren wollen wir natürlich auch wieder auf das Gelingende und die Stärken schauen.“</a:t>
            </a:r>
          </a:p>
        </p:txBody>
      </p:sp>
      <p:sp>
        <p:nvSpPr>
          <p:cNvPr id="4" name="Foliennummernplatzhalter 3"/>
          <p:cNvSpPr>
            <a:spLocks noGrp="1"/>
          </p:cNvSpPr>
          <p:nvPr>
            <p:ph type="sldNum" sz="quarter" idx="5"/>
          </p:nvPr>
        </p:nvSpPr>
        <p:spPr/>
        <p:txBody>
          <a:bodyPr/>
          <a:lstStyle/>
          <a:p>
            <a:fld id="{4E45CF5A-0CD2-F248-9806-B1B2B33CC69B}" type="slidenum">
              <a:rPr lang="de-DE" smtClean="0"/>
              <a:t>7</a:t>
            </a:fld>
            <a:endParaRPr lang="de-DE"/>
          </a:p>
        </p:txBody>
      </p:sp>
    </p:spTree>
    <p:extLst>
      <p:ext uri="{BB962C8B-B14F-4D97-AF65-F5344CB8AC3E}">
        <p14:creationId xmlns:p14="http://schemas.microsoft.com/office/powerpoint/2010/main" val="9833154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600" dirty="0"/>
              <a:t>BGM-FK: „Was heißt das jetzt konkret für unseren positiv gestalten BGM-Prozess? </a:t>
            </a:r>
          </a:p>
          <a:p>
            <a:r>
              <a:rPr lang="de-DE" sz="1600" dirty="0"/>
              <a:t>Wir wollen durch Analyseworkshops mit …“</a:t>
            </a:r>
          </a:p>
        </p:txBody>
      </p:sp>
      <p:sp>
        <p:nvSpPr>
          <p:cNvPr id="4" name="Foliennummernplatzhalter 3"/>
          <p:cNvSpPr>
            <a:spLocks noGrp="1"/>
          </p:cNvSpPr>
          <p:nvPr>
            <p:ph type="sldNum" sz="quarter" idx="5"/>
          </p:nvPr>
        </p:nvSpPr>
        <p:spPr/>
        <p:txBody>
          <a:bodyPr/>
          <a:lstStyle/>
          <a:p>
            <a:fld id="{7BDD4BDC-837F-4B07-8D35-B37B12DC9362}" type="slidenum">
              <a:rPr lang="de-DE" smtClean="0"/>
              <a:t>8</a:t>
            </a:fld>
            <a:endParaRPr lang="de-DE"/>
          </a:p>
        </p:txBody>
      </p:sp>
    </p:spTree>
    <p:extLst>
      <p:ext uri="{BB962C8B-B14F-4D97-AF65-F5344CB8AC3E}">
        <p14:creationId xmlns:p14="http://schemas.microsoft.com/office/powerpoint/2010/main" val="25667411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BGM-FK: „Wie eben bereits erläutert, verfolgen wir eine ressourcenorientierte Beratungsphilosophie, die auf dem sogenannten PERMA-Modell aus der Positiven Psychologie fußt. </a:t>
            </a:r>
          </a:p>
          <a:p>
            <a:r>
              <a:rPr lang="de-DE" dirty="0"/>
              <a:t>Das PERMA-Modell besteht aus fünf Faktoren, die alle auf Ressourcenorientierung und den Fokus auf das Gelingende abzielen. </a:t>
            </a:r>
          </a:p>
          <a:p>
            <a:r>
              <a:rPr lang="de-DE" dirty="0"/>
              <a:t>Daher auch nochmal an dieser Stelle verbildlicht durch unsere sogenannte PERMA-Blume, die metaphorisch für das Aufblühen Ihrer Beschäftigten und damit Ihres Unternehmens steht. </a:t>
            </a:r>
          </a:p>
          <a:p>
            <a:endParaRPr lang="de-DE" dirty="0"/>
          </a:p>
          <a:p>
            <a:r>
              <a:rPr lang="de-DE" dirty="0"/>
              <a:t>P: Positive Emotionen wie Freude, Neugier, Stolz und Vergnügen erweitern die Wahrnehmung sowie die Lern- und Handlungsfähigkeit und fördern den Aufbau von Ressourcen und Potenzialen. </a:t>
            </a:r>
          </a:p>
          <a:p>
            <a:r>
              <a:rPr lang="de-DE" dirty="0"/>
              <a:t>E: Einsatzwille und Einsatzfreude entsteht, wenn Menschen ihre eigenen Stärken kennen und einsetzen können. Kenntnis und Förderung der eigenen Stärken erhöht die Motivation und Leistungsbereitschaft. </a:t>
            </a:r>
          </a:p>
          <a:p>
            <a:r>
              <a:rPr lang="de-DE" dirty="0"/>
              <a:t>R: Jede positive Begegnung leistet einen Beitrag zu einer wertschätzenden Unternehmenskultur. Kolleginnen und Kollegen zu unterstützen und ihnen positiv zu begegnen macht gute Laune. Umgekehrt bewirkt eine gute Stimmung auch, dass wir gerne anderen helfen, vor allem, wenn wir zu diesen Menschen ein Gefühl der Verbundenheit spüren. </a:t>
            </a:r>
          </a:p>
          <a:p>
            <a:r>
              <a:rPr lang="de-DE" dirty="0"/>
              <a:t>M: Salutogenese Modell </a:t>
            </a:r>
          </a:p>
          <a:p>
            <a:r>
              <a:rPr lang="de-DE" dirty="0"/>
              <a:t>A: Durch das Erreichen von Zielen erfahren Menschen ein Gefühl von Selbstwirksamkeit. Menschen haben das Bedürfnis Leistung zu zeigen und für geleistete Arbeit Anerkennung zu erhalten. </a:t>
            </a:r>
          </a:p>
          <a:p>
            <a:endParaRPr lang="de-DE" dirty="0"/>
          </a:p>
          <a:p>
            <a:r>
              <a:rPr lang="de-DE" dirty="0"/>
              <a:t>Ressourcenorientiertes Arbeiten nach PERMA führt zu einem gesteigerten Wohlbefinden bei Ihren Beschäftigten. Neben dem Ziel, das Wohlbefinden Ihrer Beschäftigten zu steigern, können mittels PERMA viele weitere BGM-Ziele verfolgt werden.“</a:t>
            </a:r>
          </a:p>
        </p:txBody>
      </p:sp>
      <p:sp>
        <p:nvSpPr>
          <p:cNvPr id="4" name="Foliennummernplatzhalter 3"/>
          <p:cNvSpPr>
            <a:spLocks noGrp="1"/>
          </p:cNvSpPr>
          <p:nvPr>
            <p:ph type="sldNum" sz="quarter" idx="5"/>
          </p:nvPr>
        </p:nvSpPr>
        <p:spPr/>
        <p:txBody>
          <a:bodyPr/>
          <a:lstStyle/>
          <a:p>
            <a:fld id="{7BDD4BDC-837F-4B07-8D35-B37B12DC9362}" type="slidenum">
              <a:rPr lang="de-DE" smtClean="0"/>
              <a:t>9</a:t>
            </a:fld>
            <a:endParaRPr lang="de-DE"/>
          </a:p>
        </p:txBody>
      </p:sp>
    </p:spTree>
    <p:extLst>
      <p:ext uri="{BB962C8B-B14F-4D97-AF65-F5344CB8AC3E}">
        <p14:creationId xmlns:p14="http://schemas.microsoft.com/office/powerpoint/2010/main" val="18434775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39531" y="1207243"/>
            <a:ext cx="7065818" cy="1897088"/>
          </a:xfrm>
          <a:prstGeom prst="rect">
            <a:avLst/>
          </a:prstGeom>
        </p:spPr>
        <p:txBody>
          <a:bodyPr anchor="t">
            <a:normAutofit/>
          </a:bodyPr>
          <a:lstStyle>
            <a:lvl1pPr algn="l">
              <a:lnSpc>
                <a:spcPct val="110000"/>
              </a:lnSpc>
              <a:defRPr sz="3600">
                <a:solidFill>
                  <a:schemeClr val="accent1"/>
                </a:solidFill>
                <a:latin typeface="Arial"/>
                <a:cs typeface="Arial"/>
              </a:defRPr>
            </a:lvl1pPr>
          </a:lstStyle>
          <a:p>
            <a:r>
              <a:rPr lang="de-DE" dirty="0"/>
              <a:t>Platz für eine dreizeilige Überschrift</a:t>
            </a:r>
          </a:p>
        </p:txBody>
      </p:sp>
      <p:sp>
        <p:nvSpPr>
          <p:cNvPr id="3" name="Untertitel 2"/>
          <p:cNvSpPr>
            <a:spLocks noGrp="1"/>
          </p:cNvSpPr>
          <p:nvPr>
            <p:ph type="subTitle" idx="1" hasCustomPrompt="1"/>
          </p:nvPr>
        </p:nvSpPr>
        <p:spPr>
          <a:xfrm>
            <a:off x="439532" y="3615122"/>
            <a:ext cx="8479536" cy="612993"/>
          </a:xfrm>
          <a:prstGeom prst="rect">
            <a:avLst/>
          </a:prstGeom>
        </p:spPr>
        <p:txBody>
          <a:bodyPr anchor="ctr">
            <a:normAutofit/>
          </a:bodyPr>
          <a:lstStyle>
            <a:lvl1pPr marL="0" marR="0" indent="0" algn="l" defTabSz="457200" rtl="0" eaLnBrk="1" fontAlgn="auto" latinLnBrk="0" hangingPunct="1">
              <a:lnSpc>
                <a:spcPct val="100000"/>
              </a:lnSpc>
              <a:spcBef>
                <a:spcPct val="20000"/>
              </a:spcBef>
              <a:spcAft>
                <a:spcPts val="0"/>
              </a:spcAft>
              <a:buClr>
                <a:schemeClr val="accent1"/>
              </a:buClr>
              <a:buSzPct val="50000"/>
              <a:buFont typeface="Wingdings" charset="2"/>
              <a:buNone/>
              <a:tabLst/>
              <a:defRPr sz="16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z="1600" dirty="0"/>
              <a:t>Referentin: </a:t>
            </a:r>
            <a:r>
              <a:rPr lang="de-DE" dirty="0"/>
              <a:t>Dr. Erika Mustermann</a:t>
            </a:r>
          </a:p>
        </p:txBody>
      </p:sp>
      <p:sp>
        <p:nvSpPr>
          <p:cNvPr id="7" name="Rechteck 6"/>
          <p:cNvSpPr/>
          <p:nvPr userDrawn="1"/>
        </p:nvSpPr>
        <p:spPr>
          <a:xfrm>
            <a:off x="-117595" y="1434575"/>
            <a:ext cx="219511" cy="258693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Tree>
    <p:extLst>
      <p:ext uri="{BB962C8B-B14F-4D97-AF65-F5344CB8AC3E}">
        <p14:creationId xmlns:p14="http://schemas.microsoft.com/office/powerpoint/2010/main" val="42344786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57200" y="613378"/>
            <a:ext cx="6111680" cy="1042702"/>
          </a:xfrm>
          <a:prstGeom prst="rect">
            <a:avLst/>
          </a:prstGeom>
        </p:spPr>
        <p:txBody>
          <a:bodyPr anchor="t">
            <a:normAutofit/>
          </a:bodyPr>
          <a:lstStyle>
            <a:lvl1pPr algn="l">
              <a:defRPr sz="2800" baseline="0">
                <a:solidFill>
                  <a:schemeClr val="accent1"/>
                </a:solidFill>
              </a:defRPr>
            </a:lvl1pPr>
          </a:lstStyle>
          <a:p>
            <a:r>
              <a:rPr lang="de-DE" dirty="0"/>
              <a:t>Platz für eine zweizeilige</a:t>
            </a:r>
            <a:br>
              <a:rPr lang="de-DE" dirty="0"/>
            </a:br>
            <a:r>
              <a:rPr lang="de-DE" dirty="0"/>
              <a:t>Seitenüberschrift</a:t>
            </a:r>
          </a:p>
        </p:txBody>
      </p:sp>
      <p:sp>
        <p:nvSpPr>
          <p:cNvPr id="3" name="Inhaltsplatzhalter 2"/>
          <p:cNvSpPr>
            <a:spLocks noGrp="1"/>
          </p:cNvSpPr>
          <p:nvPr>
            <p:ph idx="1"/>
          </p:nvPr>
        </p:nvSpPr>
        <p:spPr>
          <a:xfrm>
            <a:off x="449360" y="1881410"/>
            <a:ext cx="8229600" cy="2022516"/>
          </a:xfrm>
          <a:prstGeom prst="rect">
            <a:avLst/>
          </a:prstGeom>
        </p:spPr>
        <p:txBody>
          <a:bodyPr>
            <a:normAutofit/>
          </a:bodyPr>
          <a:lstStyle>
            <a:lvl1pPr marL="342000" indent="-342900">
              <a:spcBef>
                <a:spcPts val="0"/>
              </a:spcBef>
              <a:buClr>
                <a:schemeClr val="accent1"/>
              </a:buClr>
              <a:buSzPct val="50000"/>
              <a:buFont typeface="Wingdings" charset="2"/>
              <a:buChar char="§"/>
              <a:defRPr sz="1600"/>
            </a:lvl1pPr>
            <a:lvl2pPr marL="742950" indent="-285750">
              <a:buClr>
                <a:schemeClr val="accent2"/>
              </a:buClr>
              <a:buSzPct val="50000"/>
              <a:buFont typeface="Wingdings" charset="2"/>
              <a:buChar char="§"/>
              <a:defRPr sz="1600"/>
            </a:lvl2pPr>
            <a:lvl3pPr>
              <a:buClr>
                <a:schemeClr val="accent3"/>
              </a:buClr>
              <a:buSzPct val="50000"/>
              <a:defRPr sz="1600"/>
            </a:lvl3pPr>
            <a:lvl4pPr marL="1600200" indent="-228600">
              <a:buClr>
                <a:schemeClr val="accent3"/>
              </a:buClr>
              <a:buSzPct val="50000"/>
              <a:buFont typeface="Wingdings" charset="2"/>
              <a:buChar char="§"/>
              <a:defRPr sz="1600"/>
            </a:lvl4pPr>
            <a:lvl5pPr marL="2057400" indent="-228600">
              <a:buClr>
                <a:schemeClr val="accent3"/>
              </a:buClr>
              <a:buSzPct val="50000"/>
              <a:buFont typeface="Wingdings" charset="2"/>
              <a:buChar char="§"/>
              <a:defRPr sz="1600"/>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6" name="Foliennummernplatzhalter 5"/>
          <p:cNvSpPr>
            <a:spLocks noGrp="1"/>
          </p:cNvSpPr>
          <p:nvPr>
            <p:ph type="sldNum" sz="quarter" idx="12"/>
          </p:nvPr>
        </p:nvSpPr>
        <p:spPr>
          <a:xfrm>
            <a:off x="6568880" y="4814297"/>
            <a:ext cx="2133600" cy="273844"/>
          </a:xfrm>
          <a:prstGeom prst="rect">
            <a:avLst/>
          </a:prstGeom>
        </p:spPr>
        <p:txBody>
          <a:bodyPr/>
          <a:lstStyle>
            <a:lvl1pPr algn="r">
              <a:defRPr sz="1000">
                <a:solidFill>
                  <a:schemeClr val="tx1"/>
                </a:solidFill>
              </a:defRPr>
            </a:lvl1pPr>
          </a:lstStyle>
          <a:p>
            <a:r>
              <a:rPr lang="de-DE"/>
              <a:t>S. </a:t>
            </a:r>
            <a:fld id="{0EDFE99D-8152-C04A-9D84-69165463340E}" type="slidenum">
              <a:rPr lang="de-DE" smtClean="0"/>
              <a:pPr/>
              <a:t>‹Nr.›</a:t>
            </a:fld>
            <a:endParaRPr lang="de-DE" dirty="0"/>
          </a:p>
        </p:txBody>
      </p:sp>
    </p:spTree>
    <p:extLst>
      <p:ext uri="{BB962C8B-B14F-4D97-AF65-F5344CB8AC3E}">
        <p14:creationId xmlns:p14="http://schemas.microsoft.com/office/powerpoint/2010/main" val="18408842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halt mit Bild (rechts)">
    <p:spTree>
      <p:nvGrpSpPr>
        <p:cNvPr id="1" name=""/>
        <p:cNvGrpSpPr/>
        <p:nvPr/>
      </p:nvGrpSpPr>
      <p:grpSpPr>
        <a:xfrm>
          <a:off x="0" y="0"/>
          <a:ext cx="0" cy="0"/>
          <a:chOff x="0" y="0"/>
          <a:chExt cx="0" cy="0"/>
        </a:xfrm>
      </p:grpSpPr>
      <p:sp>
        <p:nvSpPr>
          <p:cNvPr id="18" name="Bildplatzhalter 17"/>
          <p:cNvSpPr>
            <a:spLocks noGrp="1"/>
          </p:cNvSpPr>
          <p:nvPr>
            <p:ph type="pic" sz="quarter" idx="14"/>
          </p:nvPr>
        </p:nvSpPr>
        <p:spPr>
          <a:xfrm>
            <a:off x="6016179" y="1881410"/>
            <a:ext cx="3032476" cy="2022516"/>
          </a:xfrm>
          <a:prstGeom prst="rect">
            <a:avLst/>
          </a:prstGeom>
        </p:spPr>
        <p:txBody>
          <a:bodyPr vert="horz"/>
          <a:lstStyle/>
          <a:p>
            <a:r>
              <a:rPr lang="de-DE"/>
              <a:t>Bild durch Klicken auf Symbol hinzufügen</a:t>
            </a:r>
          </a:p>
        </p:txBody>
      </p:sp>
      <p:sp>
        <p:nvSpPr>
          <p:cNvPr id="8" name="Inhaltsplatzhalter 2"/>
          <p:cNvSpPr>
            <a:spLocks noGrp="1"/>
          </p:cNvSpPr>
          <p:nvPr>
            <p:ph idx="1"/>
          </p:nvPr>
        </p:nvSpPr>
        <p:spPr>
          <a:xfrm>
            <a:off x="449360" y="1881410"/>
            <a:ext cx="5457946" cy="2022516"/>
          </a:xfrm>
          <a:prstGeom prst="rect">
            <a:avLst/>
          </a:prstGeom>
        </p:spPr>
        <p:txBody>
          <a:bodyPr>
            <a:normAutofit/>
          </a:bodyPr>
          <a:lstStyle>
            <a:lvl1pPr marL="342000" indent="-342900">
              <a:spcBef>
                <a:spcPts val="0"/>
              </a:spcBef>
              <a:buClr>
                <a:schemeClr val="accent1"/>
              </a:buClr>
              <a:buSzPct val="50000"/>
              <a:buFont typeface="Wingdings" charset="2"/>
              <a:buChar char="§"/>
              <a:defRPr sz="1600"/>
            </a:lvl1pPr>
            <a:lvl2pPr marL="742950" indent="-285750">
              <a:buClr>
                <a:schemeClr val="accent2"/>
              </a:buClr>
              <a:buSzPct val="50000"/>
              <a:buFont typeface="Wingdings" charset="2"/>
              <a:buChar char="§"/>
              <a:defRPr sz="1600"/>
            </a:lvl2pPr>
            <a:lvl3pPr>
              <a:buClr>
                <a:schemeClr val="accent3"/>
              </a:buClr>
              <a:buSzPct val="50000"/>
              <a:defRPr sz="1600"/>
            </a:lvl3pPr>
            <a:lvl4pPr marL="1600200" indent="-228600">
              <a:buClr>
                <a:schemeClr val="accent3"/>
              </a:buClr>
              <a:buSzPct val="50000"/>
              <a:buFont typeface="Wingdings" charset="2"/>
              <a:buChar char="§"/>
              <a:defRPr sz="1600"/>
            </a:lvl4pPr>
            <a:lvl5pPr marL="2057400" indent="-228600">
              <a:buClr>
                <a:schemeClr val="accent3"/>
              </a:buClr>
              <a:buSzPct val="50000"/>
              <a:buFont typeface="Wingdings" charset="2"/>
              <a:buChar char="§"/>
              <a:defRPr sz="1600"/>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Foliennummernplatzhalter 5"/>
          <p:cNvSpPr>
            <a:spLocks noGrp="1"/>
          </p:cNvSpPr>
          <p:nvPr>
            <p:ph type="sldNum" sz="quarter" idx="12"/>
          </p:nvPr>
        </p:nvSpPr>
        <p:spPr>
          <a:xfrm>
            <a:off x="6568880" y="4814297"/>
            <a:ext cx="2133600" cy="273844"/>
          </a:xfrm>
          <a:prstGeom prst="rect">
            <a:avLst/>
          </a:prstGeom>
        </p:spPr>
        <p:txBody>
          <a:bodyPr/>
          <a:lstStyle>
            <a:lvl1pPr algn="r">
              <a:defRPr sz="1000">
                <a:solidFill>
                  <a:schemeClr val="tx1"/>
                </a:solidFill>
              </a:defRPr>
            </a:lvl1pPr>
          </a:lstStyle>
          <a:p>
            <a:r>
              <a:rPr lang="de-DE"/>
              <a:t>S. </a:t>
            </a:r>
            <a:fld id="{0EDFE99D-8152-C04A-9D84-69165463340E}" type="slidenum">
              <a:rPr lang="de-DE" smtClean="0"/>
              <a:pPr/>
              <a:t>‹Nr.›</a:t>
            </a:fld>
            <a:endParaRPr lang="de-DE" dirty="0"/>
          </a:p>
        </p:txBody>
      </p:sp>
      <p:sp>
        <p:nvSpPr>
          <p:cNvPr id="15" name="Rechteck 14"/>
          <p:cNvSpPr/>
          <p:nvPr userDrawn="1"/>
        </p:nvSpPr>
        <p:spPr>
          <a:xfrm>
            <a:off x="9048656" y="1881410"/>
            <a:ext cx="187249" cy="202251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
        <p:nvSpPr>
          <p:cNvPr id="11" name="Titel 1"/>
          <p:cNvSpPr>
            <a:spLocks noGrp="1"/>
          </p:cNvSpPr>
          <p:nvPr>
            <p:ph type="title" hasCustomPrompt="1"/>
          </p:nvPr>
        </p:nvSpPr>
        <p:spPr>
          <a:xfrm>
            <a:off x="457200" y="613378"/>
            <a:ext cx="6111680" cy="1042702"/>
          </a:xfrm>
          <a:prstGeom prst="rect">
            <a:avLst/>
          </a:prstGeom>
        </p:spPr>
        <p:txBody>
          <a:bodyPr anchor="t">
            <a:normAutofit/>
          </a:bodyPr>
          <a:lstStyle>
            <a:lvl1pPr algn="l">
              <a:defRPr sz="2800" baseline="0">
                <a:solidFill>
                  <a:schemeClr val="accent1"/>
                </a:solidFill>
              </a:defRPr>
            </a:lvl1pPr>
          </a:lstStyle>
          <a:p>
            <a:r>
              <a:rPr lang="de-DE" dirty="0"/>
              <a:t>Platz für eine zweizeilige</a:t>
            </a:r>
            <a:br>
              <a:rPr lang="de-DE" dirty="0"/>
            </a:br>
            <a:r>
              <a:rPr lang="de-DE" dirty="0"/>
              <a:t>Seitenüberschrift</a:t>
            </a:r>
          </a:p>
        </p:txBody>
      </p:sp>
    </p:spTree>
    <p:extLst>
      <p:ext uri="{BB962C8B-B14F-4D97-AF65-F5344CB8AC3E}">
        <p14:creationId xmlns:p14="http://schemas.microsoft.com/office/powerpoint/2010/main" val="33903973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halt mit Bild (links)">
    <p:spTree>
      <p:nvGrpSpPr>
        <p:cNvPr id="1" name=""/>
        <p:cNvGrpSpPr/>
        <p:nvPr/>
      </p:nvGrpSpPr>
      <p:grpSpPr>
        <a:xfrm>
          <a:off x="0" y="0"/>
          <a:ext cx="0" cy="0"/>
          <a:chOff x="0" y="0"/>
          <a:chExt cx="0" cy="0"/>
        </a:xfrm>
      </p:grpSpPr>
      <p:sp>
        <p:nvSpPr>
          <p:cNvPr id="3" name="Bildplatzhalter 17"/>
          <p:cNvSpPr>
            <a:spLocks noGrp="1"/>
          </p:cNvSpPr>
          <p:nvPr>
            <p:ph type="pic" sz="quarter" idx="14"/>
          </p:nvPr>
        </p:nvSpPr>
        <p:spPr>
          <a:xfrm>
            <a:off x="93624" y="1881410"/>
            <a:ext cx="3032476" cy="2022516"/>
          </a:xfrm>
          <a:prstGeom prst="rect">
            <a:avLst/>
          </a:prstGeom>
        </p:spPr>
        <p:txBody>
          <a:bodyPr vert="horz"/>
          <a:lstStyle/>
          <a:p>
            <a:r>
              <a:rPr lang="de-DE"/>
              <a:t>Bild durch Klicken auf Symbol hinzufügen</a:t>
            </a:r>
            <a:endParaRPr lang="de-DE" dirty="0"/>
          </a:p>
        </p:txBody>
      </p:sp>
      <p:sp>
        <p:nvSpPr>
          <p:cNvPr id="4" name="Inhaltsplatzhalter 2"/>
          <p:cNvSpPr>
            <a:spLocks noGrp="1"/>
          </p:cNvSpPr>
          <p:nvPr>
            <p:ph idx="1"/>
          </p:nvPr>
        </p:nvSpPr>
        <p:spPr>
          <a:xfrm>
            <a:off x="3244534" y="1881410"/>
            <a:ext cx="5457946" cy="2022516"/>
          </a:xfrm>
          <a:prstGeom prst="rect">
            <a:avLst/>
          </a:prstGeom>
        </p:spPr>
        <p:txBody>
          <a:bodyPr>
            <a:normAutofit/>
          </a:bodyPr>
          <a:lstStyle>
            <a:lvl1pPr marL="342000" indent="-342900">
              <a:spcBef>
                <a:spcPts val="0"/>
              </a:spcBef>
              <a:buClr>
                <a:schemeClr val="accent1"/>
              </a:buClr>
              <a:buSzPct val="50000"/>
              <a:buFont typeface="Wingdings" charset="2"/>
              <a:buChar char="§"/>
              <a:defRPr sz="1600"/>
            </a:lvl1pPr>
            <a:lvl2pPr marL="742950" indent="-285750">
              <a:buClr>
                <a:schemeClr val="accent2"/>
              </a:buClr>
              <a:buSzPct val="50000"/>
              <a:buFont typeface="Wingdings" charset="2"/>
              <a:buChar char="§"/>
              <a:defRPr sz="1600"/>
            </a:lvl2pPr>
            <a:lvl3pPr>
              <a:buClr>
                <a:schemeClr val="accent3"/>
              </a:buClr>
              <a:buSzPct val="50000"/>
              <a:defRPr sz="1600"/>
            </a:lvl3pPr>
            <a:lvl4pPr marL="1600200" indent="-228600">
              <a:buClr>
                <a:schemeClr val="accent3"/>
              </a:buClr>
              <a:buSzPct val="50000"/>
              <a:buFont typeface="Wingdings" charset="2"/>
              <a:buChar char="§"/>
              <a:defRPr sz="1600"/>
            </a:lvl4pPr>
            <a:lvl5pPr marL="2057400" indent="-228600">
              <a:buClr>
                <a:schemeClr val="accent3"/>
              </a:buClr>
              <a:buSzPct val="50000"/>
              <a:buFont typeface="Wingdings" charset="2"/>
              <a:buChar char="§"/>
              <a:defRPr sz="1600"/>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Foliennummernplatzhalter 5"/>
          <p:cNvSpPr>
            <a:spLocks noGrp="1"/>
          </p:cNvSpPr>
          <p:nvPr>
            <p:ph type="sldNum" sz="quarter" idx="12"/>
          </p:nvPr>
        </p:nvSpPr>
        <p:spPr>
          <a:xfrm>
            <a:off x="6568880" y="4814297"/>
            <a:ext cx="2133600" cy="273844"/>
          </a:xfrm>
          <a:prstGeom prst="rect">
            <a:avLst/>
          </a:prstGeom>
        </p:spPr>
        <p:txBody>
          <a:bodyPr/>
          <a:lstStyle>
            <a:lvl1pPr algn="r">
              <a:defRPr sz="1000">
                <a:solidFill>
                  <a:schemeClr val="tx1"/>
                </a:solidFill>
              </a:defRPr>
            </a:lvl1pPr>
          </a:lstStyle>
          <a:p>
            <a:r>
              <a:rPr lang="de-DE"/>
              <a:t>S. </a:t>
            </a:r>
            <a:fld id="{0EDFE99D-8152-C04A-9D84-69165463340E}" type="slidenum">
              <a:rPr lang="de-DE" smtClean="0"/>
              <a:pPr/>
              <a:t>‹Nr.›</a:t>
            </a:fld>
            <a:endParaRPr lang="de-DE" dirty="0"/>
          </a:p>
        </p:txBody>
      </p:sp>
      <p:sp>
        <p:nvSpPr>
          <p:cNvPr id="6" name="Rechteck 5"/>
          <p:cNvSpPr/>
          <p:nvPr userDrawn="1"/>
        </p:nvSpPr>
        <p:spPr>
          <a:xfrm>
            <a:off x="-93625" y="1881410"/>
            <a:ext cx="187249" cy="202251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
        <p:nvSpPr>
          <p:cNvPr id="10" name="Titel 1"/>
          <p:cNvSpPr>
            <a:spLocks noGrp="1"/>
          </p:cNvSpPr>
          <p:nvPr>
            <p:ph type="title" hasCustomPrompt="1"/>
          </p:nvPr>
        </p:nvSpPr>
        <p:spPr>
          <a:xfrm>
            <a:off x="457200" y="613378"/>
            <a:ext cx="6111680" cy="1042702"/>
          </a:xfrm>
          <a:prstGeom prst="rect">
            <a:avLst/>
          </a:prstGeom>
        </p:spPr>
        <p:txBody>
          <a:bodyPr anchor="t">
            <a:normAutofit/>
          </a:bodyPr>
          <a:lstStyle>
            <a:lvl1pPr algn="l">
              <a:defRPr sz="2800" baseline="0">
                <a:solidFill>
                  <a:schemeClr val="accent1"/>
                </a:solidFill>
              </a:defRPr>
            </a:lvl1pPr>
          </a:lstStyle>
          <a:p>
            <a:r>
              <a:rPr lang="de-DE" dirty="0"/>
              <a:t>Platz für eine zweizeilige</a:t>
            </a:r>
            <a:br>
              <a:rPr lang="de-DE" dirty="0"/>
            </a:br>
            <a:r>
              <a:rPr lang="de-DE" dirty="0"/>
              <a:t>Seitenüberschrift</a:t>
            </a:r>
          </a:p>
        </p:txBody>
      </p:sp>
    </p:spTree>
    <p:extLst>
      <p:ext uri="{BB962C8B-B14F-4D97-AF65-F5344CB8AC3E}">
        <p14:creationId xmlns:p14="http://schemas.microsoft.com/office/powerpoint/2010/main" val="2103847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ldreihe">
    <p:spTree>
      <p:nvGrpSpPr>
        <p:cNvPr id="1" name=""/>
        <p:cNvGrpSpPr/>
        <p:nvPr/>
      </p:nvGrpSpPr>
      <p:grpSpPr>
        <a:xfrm>
          <a:off x="0" y="0"/>
          <a:ext cx="0" cy="0"/>
          <a:chOff x="0" y="0"/>
          <a:chExt cx="0" cy="0"/>
        </a:xfrm>
      </p:grpSpPr>
      <p:sp>
        <p:nvSpPr>
          <p:cNvPr id="21" name="Bildplatzhalter 17"/>
          <p:cNvSpPr>
            <a:spLocks noGrp="1"/>
          </p:cNvSpPr>
          <p:nvPr>
            <p:ph type="pic" sz="quarter" idx="14"/>
          </p:nvPr>
        </p:nvSpPr>
        <p:spPr>
          <a:xfrm>
            <a:off x="6117779" y="1881410"/>
            <a:ext cx="3032476" cy="2022516"/>
          </a:xfrm>
          <a:prstGeom prst="rect">
            <a:avLst/>
          </a:prstGeom>
        </p:spPr>
        <p:txBody>
          <a:bodyPr vert="horz"/>
          <a:lstStyle/>
          <a:p>
            <a:r>
              <a:rPr lang="de-DE"/>
              <a:t>Bild durch Klicken auf Symbol hinzufügen</a:t>
            </a:r>
          </a:p>
        </p:txBody>
      </p:sp>
      <p:sp>
        <p:nvSpPr>
          <p:cNvPr id="22" name="Bildplatzhalter 17"/>
          <p:cNvSpPr>
            <a:spLocks noGrp="1"/>
          </p:cNvSpPr>
          <p:nvPr>
            <p:ph type="pic" sz="quarter" idx="15"/>
          </p:nvPr>
        </p:nvSpPr>
        <p:spPr>
          <a:xfrm>
            <a:off x="93624" y="1881410"/>
            <a:ext cx="3032476" cy="2022516"/>
          </a:xfrm>
          <a:prstGeom prst="rect">
            <a:avLst/>
          </a:prstGeom>
        </p:spPr>
        <p:txBody>
          <a:bodyPr vert="horz"/>
          <a:lstStyle/>
          <a:p>
            <a:r>
              <a:rPr lang="de-DE"/>
              <a:t>Bild durch Klicken auf Symbol hinzufügen</a:t>
            </a:r>
          </a:p>
        </p:txBody>
      </p:sp>
      <p:sp>
        <p:nvSpPr>
          <p:cNvPr id="23" name="Bildplatzhalter 17"/>
          <p:cNvSpPr>
            <a:spLocks noGrp="1"/>
          </p:cNvSpPr>
          <p:nvPr>
            <p:ph type="pic" sz="quarter" idx="16"/>
          </p:nvPr>
        </p:nvSpPr>
        <p:spPr>
          <a:xfrm>
            <a:off x="3126100" y="1881410"/>
            <a:ext cx="2985423" cy="2022516"/>
          </a:xfrm>
          <a:prstGeom prst="rect">
            <a:avLst/>
          </a:prstGeom>
        </p:spPr>
        <p:txBody>
          <a:bodyPr vert="horz"/>
          <a:lstStyle/>
          <a:p>
            <a:r>
              <a:rPr lang="de-DE"/>
              <a:t>Bild durch Klicken auf Symbol hinzufügen</a:t>
            </a:r>
          </a:p>
        </p:txBody>
      </p:sp>
      <p:sp>
        <p:nvSpPr>
          <p:cNvPr id="8" name="Foliennummernplatzhalter 5"/>
          <p:cNvSpPr>
            <a:spLocks noGrp="1"/>
          </p:cNvSpPr>
          <p:nvPr>
            <p:ph type="sldNum" sz="quarter" idx="12"/>
          </p:nvPr>
        </p:nvSpPr>
        <p:spPr>
          <a:xfrm>
            <a:off x="6568880" y="4814297"/>
            <a:ext cx="2133600" cy="273844"/>
          </a:xfrm>
          <a:prstGeom prst="rect">
            <a:avLst/>
          </a:prstGeom>
        </p:spPr>
        <p:txBody>
          <a:bodyPr/>
          <a:lstStyle>
            <a:lvl1pPr algn="r">
              <a:defRPr sz="1000">
                <a:solidFill>
                  <a:schemeClr val="tx1"/>
                </a:solidFill>
              </a:defRPr>
            </a:lvl1pPr>
          </a:lstStyle>
          <a:p>
            <a:r>
              <a:rPr lang="de-DE" dirty="0"/>
              <a:t>S. </a:t>
            </a:r>
            <a:fld id="{0EDFE99D-8152-C04A-9D84-69165463340E}" type="slidenum">
              <a:rPr lang="de-DE" smtClean="0"/>
              <a:pPr/>
              <a:t>‹Nr.›</a:t>
            </a:fld>
            <a:endParaRPr lang="de-DE" dirty="0"/>
          </a:p>
        </p:txBody>
      </p:sp>
      <p:sp>
        <p:nvSpPr>
          <p:cNvPr id="14" name="Rechteck 13"/>
          <p:cNvSpPr/>
          <p:nvPr userDrawn="1"/>
        </p:nvSpPr>
        <p:spPr>
          <a:xfrm>
            <a:off x="-93625" y="1881410"/>
            <a:ext cx="187249" cy="202251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
        <p:nvSpPr>
          <p:cNvPr id="7" name="Titel 1"/>
          <p:cNvSpPr>
            <a:spLocks noGrp="1"/>
          </p:cNvSpPr>
          <p:nvPr>
            <p:ph type="title" hasCustomPrompt="1"/>
          </p:nvPr>
        </p:nvSpPr>
        <p:spPr>
          <a:xfrm>
            <a:off x="457200" y="613378"/>
            <a:ext cx="6111680" cy="1042702"/>
          </a:xfrm>
          <a:prstGeom prst="rect">
            <a:avLst/>
          </a:prstGeom>
        </p:spPr>
        <p:txBody>
          <a:bodyPr anchor="t">
            <a:normAutofit/>
          </a:bodyPr>
          <a:lstStyle>
            <a:lvl1pPr algn="l">
              <a:defRPr sz="2800" baseline="0">
                <a:solidFill>
                  <a:schemeClr val="accent1"/>
                </a:solidFill>
              </a:defRPr>
            </a:lvl1pPr>
          </a:lstStyle>
          <a:p>
            <a:r>
              <a:rPr lang="de-DE" dirty="0"/>
              <a:t>Platz für eine zweizeilige</a:t>
            </a:r>
            <a:br>
              <a:rPr lang="de-DE" dirty="0"/>
            </a:br>
            <a:r>
              <a:rPr lang="de-DE" dirty="0"/>
              <a:t>Seitenüberschrift</a:t>
            </a:r>
          </a:p>
        </p:txBody>
      </p:sp>
    </p:spTree>
    <p:extLst>
      <p:ext uri="{BB962C8B-B14F-4D97-AF65-F5344CB8AC3E}">
        <p14:creationId xmlns:p14="http://schemas.microsoft.com/office/powerpoint/2010/main" val="663279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ollflächiges Bild">
    <p:bg>
      <p:bgPr>
        <a:solidFill>
          <a:schemeClr val="bg1"/>
        </a:solidFill>
        <a:effectLst/>
      </p:bgPr>
    </p:bg>
    <p:spTree>
      <p:nvGrpSpPr>
        <p:cNvPr id="1" name=""/>
        <p:cNvGrpSpPr/>
        <p:nvPr/>
      </p:nvGrpSpPr>
      <p:grpSpPr>
        <a:xfrm>
          <a:off x="0" y="0"/>
          <a:ext cx="0" cy="0"/>
          <a:chOff x="0" y="0"/>
          <a:chExt cx="0" cy="0"/>
        </a:xfrm>
      </p:grpSpPr>
      <p:sp>
        <p:nvSpPr>
          <p:cNvPr id="10" name="Rechteck 9"/>
          <p:cNvSpPr/>
          <p:nvPr userDrawn="1"/>
        </p:nvSpPr>
        <p:spPr>
          <a:xfrm>
            <a:off x="-158753" y="-33421"/>
            <a:ext cx="252378" cy="523853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
        <p:nvSpPr>
          <p:cNvPr id="7" name="Inhaltsplatzhalter 6"/>
          <p:cNvSpPr>
            <a:spLocks noGrp="1"/>
          </p:cNvSpPr>
          <p:nvPr>
            <p:ph sz="quarter" idx="10" hasCustomPrompt="1"/>
          </p:nvPr>
        </p:nvSpPr>
        <p:spPr>
          <a:xfrm>
            <a:off x="93625" y="-33422"/>
            <a:ext cx="9050375" cy="5238537"/>
          </a:xfrm>
          <a:prstGeom prst="rect">
            <a:avLst/>
          </a:prstGeom>
        </p:spPr>
        <p:txBody>
          <a:bodyPr vert="horz"/>
          <a:lstStyle>
            <a:lvl1pPr>
              <a:defRPr baseline="0"/>
            </a:lvl1pPr>
          </a:lstStyle>
          <a:p>
            <a:pPr lvl="0"/>
            <a:r>
              <a:rPr lang="de-DE" dirty="0"/>
              <a:t>Bild auf Platzhalter ziehen oder oder durch klicken auf das Symbol Grafiken hinzufügen.</a:t>
            </a:r>
          </a:p>
        </p:txBody>
      </p:sp>
      <p:sp>
        <p:nvSpPr>
          <p:cNvPr id="11" name="Foliennummernplatzhalter 5"/>
          <p:cNvSpPr>
            <a:spLocks noGrp="1"/>
          </p:cNvSpPr>
          <p:nvPr>
            <p:ph type="sldNum" sz="quarter" idx="12"/>
          </p:nvPr>
        </p:nvSpPr>
        <p:spPr>
          <a:xfrm>
            <a:off x="6568880" y="4814297"/>
            <a:ext cx="2133600" cy="273844"/>
          </a:xfrm>
          <a:prstGeom prst="rect">
            <a:avLst/>
          </a:prstGeom>
        </p:spPr>
        <p:txBody>
          <a:bodyPr/>
          <a:lstStyle>
            <a:lvl1pPr algn="r">
              <a:defRPr sz="1000">
                <a:solidFill>
                  <a:schemeClr val="tx1"/>
                </a:solidFill>
              </a:defRPr>
            </a:lvl1pPr>
          </a:lstStyle>
          <a:p>
            <a:r>
              <a:rPr lang="de-DE" dirty="0"/>
              <a:t>S. </a:t>
            </a:r>
            <a:fld id="{0EDFE99D-8152-C04A-9D84-69165463340E}" type="slidenum">
              <a:rPr lang="de-DE" smtClean="0"/>
              <a:pPr/>
              <a:t>‹Nr.›</a:t>
            </a:fld>
            <a:endParaRPr lang="de-DE" dirty="0"/>
          </a:p>
        </p:txBody>
      </p:sp>
    </p:spTree>
    <p:extLst>
      <p:ext uri="{BB962C8B-B14F-4D97-AF65-F5344CB8AC3E}">
        <p14:creationId xmlns:p14="http://schemas.microsoft.com/office/powerpoint/2010/main" val="39221842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bschluss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6568880" y="4814297"/>
            <a:ext cx="2133600" cy="273844"/>
          </a:xfrm>
          <a:prstGeom prst="rect">
            <a:avLst/>
          </a:prstGeom>
        </p:spPr>
        <p:txBody>
          <a:bodyPr/>
          <a:lstStyle>
            <a:lvl1pPr algn="r">
              <a:defRPr sz="1000">
                <a:solidFill>
                  <a:schemeClr val="tx1"/>
                </a:solidFill>
              </a:defRPr>
            </a:lvl1pPr>
          </a:lstStyle>
          <a:p>
            <a:r>
              <a:rPr lang="de-DE" dirty="0"/>
              <a:t>Ende</a:t>
            </a:r>
          </a:p>
        </p:txBody>
      </p:sp>
    </p:spTree>
    <p:extLst>
      <p:ext uri="{BB962C8B-B14F-4D97-AF65-F5344CB8AC3E}">
        <p14:creationId xmlns:p14="http://schemas.microsoft.com/office/powerpoint/2010/main" val="300599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BGF_Textfolie">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7AFEBE3A-180F-6041-9B5A-4913820409A2}"/>
              </a:ext>
            </a:extLst>
          </p:cNvPr>
          <p:cNvSpPr/>
          <p:nvPr userDrawn="1"/>
        </p:nvSpPr>
        <p:spPr>
          <a:xfrm>
            <a:off x="502893" y="639425"/>
            <a:ext cx="3083763" cy="299240"/>
          </a:xfrm>
          <a:prstGeom prst="rect">
            <a:avLst/>
          </a:prstGeom>
          <a:solidFill>
            <a:srgbClr val="00954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350"/>
          </a:p>
        </p:txBody>
      </p:sp>
      <p:pic>
        <p:nvPicPr>
          <p:cNvPr id="6" name="Grafik 5">
            <a:extLst>
              <a:ext uri="{FF2B5EF4-FFF2-40B4-BE49-F238E27FC236}">
                <a16:creationId xmlns:a16="http://schemas.microsoft.com/office/drawing/2014/main" id="{6ED0543A-334F-074B-BAC3-3E8813605B59}"/>
              </a:ext>
            </a:extLst>
          </p:cNvPr>
          <p:cNvPicPr>
            <a:picLocks noChangeAspect="1"/>
          </p:cNvPicPr>
          <p:nvPr userDrawn="1"/>
        </p:nvPicPr>
        <p:blipFill>
          <a:blip r:embed="rId2"/>
          <a:stretch>
            <a:fillRect/>
          </a:stretch>
        </p:blipFill>
        <p:spPr>
          <a:xfrm>
            <a:off x="7672219" y="347315"/>
            <a:ext cx="982750" cy="591971"/>
          </a:xfrm>
          <a:prstGeom prst="rect">
            <a:avLst/>
          </a:prstGeom>
        </p:spPr>
      </p:pic>
      <p:sp>
        <p:nvSpPr>
          <p:cNvPr id="7" name="Textplatzhalter 17">
            <a:extLst>
              <a:ext uri="{FF2B5EF4-FFF2-40B4-BE49-F238E27FC236}">
                <a16:creationId xmlns:a16="http://schemas.microsoft.com/office/drawing/2014/main" id="{7F62628E-E051-5C41-A16F-3D0E49854A06}"/>
              </a:ext>
            </a:extLst>
          </p:cNvPr>
          <p:cNvSpPr>
            <a:spLocks noGrp="1"/>
          </p:cNvSpPr>
          <p:nvPr>
            <p:ph type="body" sz="quarter" idx="13"/>
          </p:nvPr>
        </p:nvSpPr>
        <p:spPr>
          <a:xfrm>
            <a:off x="581674" y="512045"/>
            <a:ext cx="4262438" cy="425505"/>
          </a:xfrm>
        </p:spPr>
        <p:txBody>
          <a:bodyPr>
            <a:noAutofit/>
          </a:bodyPr>
          <a:lstStyle>
            <a:lvl1pPr marL="0" indent="0">
              <a:buFontTx/>
              <a:buNone/>
              <a:defRPr sz="2100">
                <a:solidFill>
                  <a:schemeClr val="tx1"/>
                </a:solidFill>
                <a:latin typeface="Ubuntu" panose="020B0504030602030204" pitchFamily="34" charset="0"/>
              </a:defRPr>
            </a:lvl1pPr>
            <a:lvl2pPr marL="342900" indent="0">
              <a:buFontTx/>
              <a:buNone/>
              <a:defRPr sz="2700">
                <a:solidFill>
                  <a:schemeClr val="tx1"/>
                </a:solidFill>
                <a:latin typeface="Ubuntu" panose="020B0504030602030204" pitchFamily="34" charset="0"/>
              </a:defRPr>
            </a:lvl2pPr>
            <a:lvl3pPr marL="685800" indent="0">
              <a:buFontTx/>
              <a:buNone/>
              <a:defRPr sz="2700">
                <a:solidFill>
                  <a:schemeClr val="tx1"/>
                </a:solidFill>
                <a:latin typeface="Ubuntu" panose="020B0504030602030204" pitchFamily="34" charset="0"/>
              </a:defRPr>
            </a:lvl3pPr>
            <a:lvl4pPr marL="1028700" indent="0">
              <a:buFontTx/>
              <a:buNone/>
              <a:defRPr sz="2700">
                <a:solidFill>
                  <a:schemeClr val="tx1"/>
                </a:solidFill>
                <a:latin typeface="Ubuntu" panose="020B0504030602030204" pitchFamily="34" charset="0"/>
              </a:defRPr>
            </a:lvl4pPr>
            <a:lvl5pPr marL="1371600" indent="0">
              <a:buFontTx/>
              <a:buNone/>
              <a:defRPr sz="2700">
                <a:solidFill>
                  <a:schemeClr val="tx1"/>
                </a:solidFill>
                <a:latin typeface="Ubuntu" panose="020B0504030602030204" pitchFamily="34" charset="0"/>
              </a:defRPr>
            </a:lvl5pPr>
          </a:lstStyle>
          <a:p>
            <a:pPr lvl="0"/>
            <a:r>
              <a:rPr lang="de-DE" dirty="0"/>
              <a:t>Mastertextformat bearbeiten</a:t>
            </a:r>
          </a:p>
        </p:txBody>
      </p:sp>
      <p:sp>
        <p:nvSpPr>
          <p:cNvPr id="9" name="Rechteck 8">
            <a:extLst>
              <a:ext uri="{FF2B5EF4-FFF2-40B4-BE49-F238E27FC236}">
                <a16:creationId xmlns:a16="http://schemas.microsoft.com/office/drawing/2014/main" id="{874F587A-ED9F-A84C-BE7C-BDBEDCF62149}"/>
              </a:ext>
            </a:extLst>
          </p:cNvPr>
          <p:cNvSpPr/>
          <p:nvPr userDrawn="1"/>
        </p:nvSpPr>
        <p:spPr>
          <a:xfrm>
            <a:off x="538223" y="1241384"/>
            <a:ext cx="8082023" cy="3316147"/>
          </a:xfrm>
          <a:custGeom>
            <a:avLst/>
            <a:gdLst>
              <a:gd name="connsiteX0" fmla="*/ 0 w 10637135"/>
              <a:gd name="connsiteY0" fmla="*/ 0 h 4421529"/>
              <a:gd name="connsiteX1" fmla="*/ 10637135 w 10637135"/>
              <a:gd name="connsiteY1" fmla="*/ 0 h 4421529"/>
              <a:gd name="connsiteX2" fmla="*/ 10637135 w 10637135"/>
              <a:gd name="connsiteY2" fmla="*/ 4421529 h 4421529"/>
              <a:gd name="connsiteX3" fmla="*/ 0 w 10637135"/>
              <a:gd name="connsiteY3" fmla="*/ 4421529 h 4421529"/>
              <a:gd name="connsiteX4" fmla="*/ 0 w 10637135"/>
              <a:gd name="connsiteY4" fmla="*/ 0 h 4421529"/>
              <a:gd name="connsiteX0" fmla="*/ 0 w 10637135"/>
              <a:gd name="connsiteY0" fmla="*/ 0 h 4421529"/>
              <a:gd name="connsiteX1" fmla="*/ 10637135 w 10637135"/>
              <a:gd name="connsiteY1" fmla="*/ 0 h 4421529"/>
              <a:gd name="connsiteX2" fmla="*/ 10637135 w 10637135"/>
              <a:gd name="connsiteY2" fmla="*/ 1018573 h 4421529"/>
              <a:gd name="connsiteX3" fmla="*/ 10637135 w 10637135"/>
              <a:gd name="connsiteY3" fmla="*/ 4421529 h 4421529"/>
              <a:gd name="connsiteX4" fmla="*/ 0 w 10637135"/>
              <a:gd name="connsiteY4" fmla="*/ 4421529 h 4421529"/>
              <a:gd name="connsiteX5" fmla="*/ 0 w 10637135"/>
              <a:gd name="connsiteY5" fmla="*/ 0 h 4421529"/>
              <a:gd name="connsiteX0" fmla="*/ 0 w 10637135"/>
              <a:gd name="connsiteY0" fmla="*/ 0 h 4421529"/>
              <a:gd name="connsiteX1" fmla="*/ 10243595 w 10637135"/>
              <a:gd name="connsiteY1" fmla="*/ 11575 h 4421529"/>
              <a:gd name="connsiteX2" fmla="*/ 10637135 w 10637135"/>
              <a:gd name="connsiteY2" fmla="*/ 1018573 h 4421529"/>
              <a:gd name="connsiteX3" fmla="*/ 10637135 w 10637135"/>
              <a:gd name="connsiteY3" fmla="*/ 4421529 h 4421529"/>
              <a:gd name="connsiteX4" fmla="*/ 0 w 10637135"/>
              <a:gd name="connsiteY4" fmla="*/ 4421529 h 4421529"/>
              <a:gd name="connsiteX5" fmla="*/ 0 w 10637135"/>
              <a:gd name="connsiteY5" fmla="*/ 0 h 4421529"/>
              <a:gd name="connsiteX0" fmla="*/ 0 w 10637135"/>
              <a:gd name="connsiteY0" fmla="*/ 0 h 4421529"/>
              <a:gd name="connsiteX1" fmla="*/ 10243595 w 10637135"/>
              <a:gd name="connsiteY1" fmla="*/ 11575 h 4421529"/>
              <a:gd name="connsiteX2" fmla="*/ 10637135 w 10637135"/>
              <a:gd name="connsiteY2" fmla="*/ 659757 h 4421529"/>
              <a:gd name="connsiteX3" fmla="*/ 10637135 w 10637135"/>
              <a:gd name="connsiteY3" fmla="*/ 4421529 h 4421529"/>
              <a:gd name="connsiteX4" fmla="*/ 0 w 10637135"/>
              <a:gd name="connsiteY4" fmla="*/ 4421529 h 4421529"/>
              <a:gd name="connsiteX5" fmla="*/ 0 w 10637135"/>
              <a:gd name="connsiteY5" fmla="*/ 0 h 4421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37135" h="4421529">
                <a:moveTo>
                  <a:pt x="0" y="0"/>
                </a:moveTo>
                <a:lnTo>
                  <a:pt x="10243595" y="11575"/>
                </a:lnTo>
                <a:lnTo>
                  <a:pt x="10637135" y="659757"/>
                </a:lnTo>
                <a:lnTo>
                  <a:pt x="10637135" y="4421529"/>
                </a:lnTo>
                <a:lnTo>
                  <a:pt x="0" y="4421529"/>
                </a:lnTo>
                <a:lnTo>
                  <a:pt x="0" y="0"/>
                </a:lnTo>
                <a:close/>
              </a:path>
            </a:pathLst>
          </a:custGeom>
          <a:noFill/>
          <a:ln w="25400">
            <a:solidFill>
              <a:srgbClr val="00954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350"/>
          </a:p>
        </p:txBody>
      </p:sp>
      <p:sp>
        <p:nvSpPr>
          <p:cNvPr id="10" name="Datumsplatzhalter 3">
            <a:extLst>
              <a:ext uri="{FF2B5EF4-FFF2-40B4-BE49-F238E27FC236}">
                <a16:creationId xmlns:a16="http://schemas.microsoft.com/office/drawing/2014/main" id="{D872707B-450B-644F-BBF0-879B644BAA70}"/>
              </a:ext>
            </a:extLst>
          </p:cNvPr>
          <p:cNvSpPr>
            <a:spLocks noGrp="1"/>
          </p:cNvSpPr>
          <p:nvPr>
            <p:ph type="dt" sz="half" idx="10"/>
          </p:nvPr>
        </p:nvSpPr>
        <p:spPr>
          <a:xfrm>
            <a:off x="628650" y="4767263"/>
            <a:ext cx="2057400" cy="273844"/>
          </a:xfrm>
        </p:spPr>
        <p:txBody>
          <a:bodyPr/>
          <a:lstStyle>
            <a:lvl1pPr>
              <a:defRPr b="0" i="0">
                <a:latin typeface="Ubuntu Light" panose="020B0304030602030204" pitchFamily="34" charset="0"/>
              </a:defRPr>
            </a:lvl1pPr>
          </a:lstStyle>
          <a:p>
            <a:fld id="{40D3A482-C7A2-B648-AB2A-1AEEF8F33DDE}" type="datetime1">
              <a:rPr lang="de-DE" smtClean="0"/>
              <a:t>15.12.2021</a:t>
            </a:fld>
            <a:endParaRPr lang="de-DE" dirty="0"/>
          </a:p>
        </p:txBody>
      </p:sp>
      <p:sp>
        <p:nvSpPr>
          <p:cNvPr id="12" name="Fußzeilenplatzhalter 4">
            <a:extLst>
              <a:ext uri="{FF2B5EF4-FFF2-40B4-BE49-F238E27FC236}">
                <a16:creationId xmlns:a16="http://schemas.microsoft.com/office/drawing/2014/main" id="{B9B2EA77-25EF-2F4F-9F9A-DA2C64963A44}"/>
              </a:ext>
            </a:extLst>
          </p:cNvPr>
          <p:cNvSpPr>
            <a:spLocks noGrp="1"/>
          </p:cNvSpPr>
          <p:nvPr>
            <p:ph type="ftr" sz="quarter" idx="11"/>
          </p:nvPr>
        </p:nvSpPr>
        <p:spPr>
          <a:xfrm>
            <a:off x="3028950" y="4767263"/>
            <a:ext cx="3086100" cy="273844"/>
          </a:xfrm>
        </p:spPr>
        <p:txBody>
          <a:bodyPr/>
          <a:lstStyle>
            <a:lvl1pPr>
              <a:defRPr b="0" i="0">
                <a:latin typeface="Ubuntu Light" panose="020B0304030602030204" pitchFamily="34" charset="0"/>
              </a:defRPr>
            </a:lvl1pPr>
          </a:lstStyle>
          <a:p>
            <a:r>
              <a:rPr lang="de-DE" dirty="0"/>
              <a:t>Institut für Betriebliche Gesundheitsförderung</a:t>
            </a:r>
          </a:p>
        </p:txBody>
      </p:sp>
      <p:sp>
        <p:nvSpPr>
          <p:cNvPr id="13" name="Foliennummernplatzhalter 5">
            <a:extLst>
              <a:ext uri="{FF2B5EF4-FFF2-40B4-BE49-F238E27FC236}">
                <a16:creationId xmlns:a16="http://schemas.microsoft.com/office/drawing/2014/main" id="{0871CB56-BC10-5A42-89F3-5BB951EEC3D1}"/>
              </a:ext>
            </a:extLst>
          </p:cNvPr>
          <p:cNvSpPr>
            <a:spLocks noGrp="1"/>
          </p:cNvSpPr>
          <p:nvPr>
            <p:ph type="sldNum" sz="quarter" idx="12"/>
          </p:nvPr>
        </p:nvSpPr>
        <p:spPr>
          <a:xfrm>
            <a:off x="6457950" y="4767263"/>
            <a:ext cx="2057400" cy="273844"/>
          </a:xfrm>
        </p:spPr>
        <p:txBody>
          <a:bodyPr/>
          <a:lstStyle>
            <a:lvl1pPr>
              <a:defRPr b="0" i="0">
                <a:latin typeface="Ubuntu Light" panose="020B0304030602030204" pitchFamily="34" charset="0"/>
              </a:defRPr>
            </a:lvl1pPr>
          </a:lstStyle>
          <a:p>
            <a:fld id="{AE3C3602-8318-904C-A983-5A581BD3699B}" type="slidenum">
              <a:rPr lang="de-DE" smtClean="0"/>
              <a:pPr/>
              <a:t>‹Nr.›</a:t>
            </a:fld>
            <a:endParaRPr lang="de-DE" dirty="0"/>
          </a:p>
        </p:txBody>
      </p:sp>
      <p:sp>
        <p:nvSpPr>
          <p:cNvPr id="14" name="Textplatzhalter 13">
            <a:extLst>
              <a:ext uri="{FF2B5EF4-FFF2-40B4-BE49-F238E27FC236}">
                <a16:creationId xmlns:a16="http://schemas.microsoft.com/office/drawing/2014/main" id="{C9B1C514-EF86-154C-BAA7-169E7C450319}"/>
              </a:ext>
            </a:extLst>
          </p:cNvPr>
          <p:cNvSpPr>
            <a:spLocks noGrp="1"/>
          </p:cNvSpPr>
          <p:nvPr>
            <p:ph type="body" sz="quarter" idx="14"/>
          </p:nvPr>
        </p:nvSpPr>
        <p:spPr>
          <a:xfrm>
            <a:off x="704850" y="1409700"/>
            <a:ext cx="7353300" cy="2828925"/>
          </a:xfrm>
        </p:spPr>
        <p:txBody>
          <a:bodyPr/>
          <a:lstStyle>
            <a:lvl1pPr marL="171450" indent="-171450">
              <a:buFont typeface="Arial" panose="020B0604020202020204" pitchFamily="34" charset="0"/>
              <a:buChar char="•"/>
              <a:defRPr/>
            </a:lvl1pPr>
            <a:lvl2pPr marL="514350" indent="-171450">
              <a:buFont typeface="Symbol" pitchFamily="2" charset="2"/>
              <a:buChar char="-"/>
              <a:defRPr/>
            </a:lvl2pPr>
            <a:lvl3pPr marL="942975" indent="-257175">
              <a:buFont typeface="Symbol" pitchFamily="2" charset="2"/>
              <a:buChar char="-"/>
              <a:defRPr/>
            </a:lvl3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7891951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4" name="Titelplatzhalter 3"/>
          <p:cNvSpPr>
            <a:spLocks noGrp="1"/>
          </p:cNvSpPr>
          <p:nvPr>
            <p:ph type="title"/>
          </p:nvPr>
        </p:nvSpPr>
        <p:spPr>
          <a:xfrm>
            <a:off x="457200" y="206375"/>
            <a:ext cx="6179364" cy="857250"/>
          </a:xfrm>
          <a:prstGeom prst="rect">
            <a:avLst/>
          </a:prstGeom>
        </p:spPr>
        <p:txBody>
          <a:bodyPr vert="horz" lIns="91440" tIns="45720" rIns="91440" bIns="45720" rtlCol="0" anchor="ctr">
            <a:normAutofit/>
          </a:bodyPr>
          <a:lstStyle/>
          <a:p>
            <a:r>
              <a:rPr lang="de-DE" dirty="0"/>
              <a:t>Mastertitelformat bearbeiten</a:t>
            </a:r>
          </a:p>
        </p:txBody>
      </p:sp>
      <p:sp>
        <p:nvSpPr>
          <p:cNvPr id="6" name="Textplatzhalter 5"/>
          <p:cNvSpPr>
            <a:spLocks noGrp="1"/>
          </p:cNvSpPr>
          <p:nvPr>
            <p:ph type="body" idx="1"/>
          </p:nvPr>
        </p:nvSpPr>
        <p:spPr>
          <a:xfrm>
            <a:off x="457200" y="1200151"/>
            <a:ext cx="8229600" cy="3039696"/>
          </a:xfrm>
          <a:prstGeom prst="rect">
            <a:avLst/>
          </a:prstGeom>
        </p:spPr>
        <p:txBody>
          <a:bodyPr vert="horz" lIns="91440" tIns="45720" rIns="91440" bIns="45720" rtlCol="0">
            <a:normAutofit/>
          </a:bodyPr>
          <a:lstStyle/>
          <a:p>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1" name="Foliennummernplatzhalter 10"/>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a:defRPr lang="de-DE" sz="1000" kern="1200" smtClean="0">
                <a:solidFill>
                  <a:schemeClr val="tx1"/>
                </a:solidFill>
                <a:latin typeface="+mn-lt"/>
                <a:ea typeface="+mn-ea"/>
                <a:cs typeface="+mn-cs"/>
              </a:defRPr>
            </a:lvl1pPr>
          </a:lstStyle>
          <a:p>
            <a:fld id="{85B3E188-E7E5-A443-9D26-708E68FABBFF}" type="slidenum">
              <a:rPr lang="de-DE" smtClean="0"/>
              <a:pPr/>
              <a:t>‹Nr.›</a:t>
            </a:fld>
            <a:endParaRPr lang="de-DE" dirty="0"/>
          </a:p>
        </p:txBody>
      </p:sp>
    </p:spTree>
    <p:extLst>
      <p:ext uri="{BB962C8B-B14F-4D97-AF65-F5344CB8AC3E}">
        <p14:creationId xmlns:p14="http://schemas.microsoft.com/office/powerpoint/2010/main" val="15222383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5" r:id="rId4"/>
    <p:sldLayoutId id="2147483652" r:id="rId5"/>
    <p:sldLayoutId id="2147483653" r:id="rId6"/>
    <p:sldLayoutId id="2147483654" r:id="rId7"/>
    <p:sldLayoutId id="2147483656" r:id="rId8"/>
  </p:sldLayoutIdLst>
  <p:txStyles>
    <p:titleStyle>
      <a:lvl1pPr algn="ctr" defTabSz="457200" rtl="0" eaLnBrk="1" latinLnBrk="0" hangingPunct="1">
        <a:spcBef>
          <a:spcPct val="0"/>
        </a:spcBef>
        <a:buNone/>
        <a:defRPr lang="de-DE" sz="2800" kern="1200" baseline="0" dirty="0" smtClean="0">
          <a:solidFill>
            <a:schemeClr val="accent1"/>
          </a:solidFill>
          <a:latin typeface="Arial"/>
          <a:ea typeface="+mj-ea"/>
          <a:cs typeface="Arial"/>
        </a:defRPr>
      </a:lvl1pPr>
    </p:titleStyle>
    <p:bodyStyle>
      <a:lvl1pPr marL="342900" indent="-342900" algn="l" defTabSz="457200" rtl="0" eaLnBrk="1" latinLnBrk="0" hangingPunct="1">
        <a:spcBef>
          <a:spcPct val="20000"/>
        </a:spcBef>
        <a:buClr>
          <a:schemeClr val="accent1"/>
        </a:buClr>
        <a:buSzPct val="50000"/>
        <a:buFont typeface="Wingdings" charset="2"/>
        <a:buChar char="§"/>
        <a:defRPr lang="de-DE" sz="1600" kern="1200" dirty="0" smtClean="0">
          <a:solidFill>
            <a:schemeClr val="tx1"/>
          </a:solidFill>
          <a:latin typeface="Arial"/>
          <a:ea typeface="+mn-ea"/>
          <a:cs typeface="Arial"/>
        </a:defRPr>
      </a:lvl1pPr>
      <a:lvl2pPr marL="742950" indent="-285750" algn="l" defTabSz="457200" rtl="0" eaLnBrk="1" latinLnBrk="0" hangingPunct="1">
        <a:spcBef>
          <a:spcPct val="20000"/>
        </a:spcBef>
        <a:buClr>
          <a:schemeClr val="accent2"/>
        </a:buClr>
        <a:buSzPct val="50000"/>
        <a:buFont typeface="Wingdings" charset="2"/>
        <a:buChar char="§"/>
        <a:defRPr sz="1600" kern="1200">
          <a:solidFill>
            <a:schemeClr val="tx1"/>
          </a:solidFill>
          <a:latin typeface="Arial"/>
          <a:ea typeface="+mn-ea"/>
          <a:cs typeface="Arial"/>
        </a:defRPr>
      </a:lvl2pPr>
      <a:lvl3pPr marL="1143000" indent="-228600" algn="l" defTabSz="457200" rtl="0" eaLnBrk="1" latinLnBrk="0" hangingPunct="1">
        <a:spcBef>
          <a:spcPct val="20000"/>
        </a:spcBef>
        <a:buClr>
          <a:schemeClr val="accent2"/>
        </a:buClr>
        <a:buSzPct val="50000"/>
        <a:buFont typeface="Arial"/>
        <a:buChar char="•"/>
        <a:defRPr sz="1600" kern="1200">
          <a:solidFill>
            <a:schemeClr val="tx1"/>
          </a:solidFill>
          <a:latin typeface="Arial"/>
          <a:ea typeface="+mn-ea"/>
          <a:cs typeface="Arial"/>
        </a:defRPr>
      </a:lvl3pPr>
      <a:lvl4pPr marL="1600200" indent="-228600" algn="l" defTabSz="457200" rtl="0" eaLnBrk="1" latinLnBrk="0" hangingPunct="1">
        <a:spcBef>
          <a:spcPct val="20000"/>
        </a:spcBef>
        <a:buClr>
          <a:schemeClr val="accent2"/>
        </a:buClr>
        <a:buSzPct val="50000"/>
        <a:buFont typeface="Wingdings" charset="2"/>
        <a:buChar char="§"/>
        <a:defRPr sz="1600" kern="1200">
          <a:solidFill>
            <a:schemeClr val="tx1"/>
          </a:solidFill>
          <a:latin typeface="Arial"/>
          <a:ea typeface="+mn-ea"/>
          <a:cs typeface="Arial"/>
        </a:defRPr>
      </a:lvl4pPr>
      <a:lvl5pPr marL="2057400" indent="-228600" algn="l" defTabSz="457200" rtl="0" eaLnBrk="1" latinLnBrk="0" hangingPunct="1">
        <a:spcBef>
          <a:spcPct val="20000"/>
        </a:spcBef>
        <a:buClr>
          <a:schemeClr val="accent2"/>
        </a:buClr>
        <a:buSzPct val="50000"/>
        <a:buFont typeface="Wingdings" charset="2"/>
        <a:buChar char="§"/>
        <a:defRPr sz="16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www.iga-info.de/"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a:t>Positive Erstberatung im </a:t>
            </a:r>
            <a:br>
              <a:rPr lang="de-DE" dirty="0"/>
            </a:br>
            <a:r>
              <a:rPr lang="de-DE" dirty="0"/>
              <a:t>BGM-Prozess</a:t>
            </a:r>
          </a:p>
        </p:txBody>
      </p:sp>
    </p:spTree>
    <p:extLst>
      <p:ext uri="{BB962C8B-B14F-4D97-AF65-F5344CB8AC3E}">
        <p14:creationId xmlns:p14="http://schemas.microsoft.com/office/powerpoint/2010/main" val="1323198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199" y="613378"/>
            <a:ext cx="6468035" cy="1042702"/>
          </a:xfrm>
        </p:spPr>
        <p:txBody>
          <a:bodyPr>
            <a:noAutofit/>
          </a:bodyPr>
          <a:lstStyle/>
          <a:p>
            <a:r>
              <a:rPr lang="de-DE" dirty="0"/>
              <a:t>Damit die Saat aufgeht – </a:t>
            </a:r>
            <a:br>
              <a:rPr lang="de-DE" dirty="0"/>
            </a:br>
            <a:r>
              <a:rPr lang="de-DE" dirty="0"/>
              <a:t>Unsere positive Beratungsphilosophie</a:t>
            </a:r>
          </a:p>
        </p:txBody>
      </p:sp>
      <p:sp>
        <p:nvSpPr>
          <p:cNvPr id="3" name="Inhaltsplatzhalter 2"/>
          <p:cNvSpPr>
            <a:spLocks noGrp="1"/>
          </p:cNvSpPr>
          <p:nvPr>
            <p:ph idx="1"/>
          </p:nvPr>
        </p:nvSpPr>
        <p:spPr>
          <a:xfrm>
            <a:off x="449360" y="1881410"/>
            <a:ext cx="5457946" cy="2287178"/>
          </a:xfrm>
        </p:spPr>
        <p:txBody>
          <a:bodyPr>
            <a:normAutofit fontScale="92500" lnSpcReduction="10000"/>
          </a:bodyPr>
          <a:lstStyle/>
          <a:p>
            <a:pPr marL="285750" indent="-285750">
              <a:spcAft>
                <a:spcPts val="600"/>
              </a:spcAft>
              <a:buFont typeface="Wingdings" panose="05000000000000000000" pitchFamily="2" charset="2"/>
              <a:buChar char="§"/>
            </a:pPr>
            <a:r>
              <a:rPr lang="de-DE" sz="1700" dirty="0"/>
              <a:t>Ihre Beschäftigten kommen gerne zur Arbeit. </a:t>
            </a:r>
          </a:p>
          <a:p>
            <a:pPr marL="285750" indent="-285750">
              <a:spcAft>
                <a:spcPts val="600"/>
              </a:spcAft>
              <a:buFont typeface="Wingdings" panose="05000000000000000000" pitchFamily="2" charset="2"/>
              <a:buChar char="§"/>
            </a:pPr>
            <a:r>
              <a:rPr lang="de-DE" sz="1700" dirty="0"/>
              <a:t>Sie sind motiviert und engagiert.</a:t>
            </a:r>
          </a:p>
          <a:p>
            <a:pPr marL="285750" indent="-285750">
              <a:spcAft>
                <a:spcPts val="1800"/>
              </a:spcAft>
              <a:buFont typeface="Wingdings" panose="05000000000000000000" pitchFamily="2" charset="2"/>
              <a:buChar char="§"/>
            </a:pPr>
            <a:r>
              <a:rPr lang="de-DE" sz="1700" dirty="0"/>
              <a:t>Sie erleben ein positives und stärkenorientiertes Miteinander.</a:t>
            </a:r>
          </a:p>
          <a:p>
            <a:pPr marL="268288" indent="-268288">
              <a:buNone/>
            </a:pPr>
            <a:r>
              <a:rPr lang="de-DE" sz="1700" dirty="0">
                <a:solidFill>
                  <a:srgbClr val="A60009"/>
                </a:solidFill>
                <a:sym typeface="Wingdings" panose="05000000000000000000" pitchFamily="2" charset="2"/>
              </a:rPr>
              <a:t></a:t>
            </a:r>
            <a:r>
              <a:rPr lang="de-DE" sz="1700" dirty="0">
                <a:sym typeface="Wingdings" panose="05000000000000000000" pitchFamily="2" charset="2"/>
              </a:rPr>
              <a:t> </a:t>
            </a:r>
            <a:r>
              <a:rPr lang="de-DE" sz="1700" dirty="0"/>
              <a:t>So bleiben Sie ein attraktiver und gesunder Betrieb,</a:t>
            </a:r>
            <a:br>
              <a:rPr lang="de-DE" sz="1700" dirty="0"/>
            </a:br>
            <a:r>
              <a:rPr lang="de-DE" sz="1700" dirty="0"/>
              <a:t>der Personal gewinnt und Fachkräfte hält!</a:t>
            </a:r>
          </a:p>
        </p:txBody>
      </p:sp>
      <p:pic>
        <p:nvPicPr>
          <p:cNvPr id="7" name="Grafik 6" descr="Darstellung: PERMA-Blume">
            <a:extLst>
              <a:ext uri="{FF2B5EF4-FFF2-40B4-BE49-F238E27FC236}">
                <a16:creationId xmlns:a16="http://schemas.microsoft.com/office/drawing/2014/main" id="{D6F2BA1C-87FD-4DAB-BE82-088A02BC4338}"/>
              </a:ext>
            </a:extLst>
          </p:cNvPr>
          <p:cNvPicPr>
            <a:picLocks noChangeAspect="1"/>
          </p:cNvPicPr>
          <p:nvPr/>
        </p:nvPicPr>
        <p:blipFill>
          <a:blip r:embed="rId3"/>
          <a:stretch>
            <a:fillRect/>
          </a:stretch>
        </p:blipFill>
        <p:spPr>
          <a:xfrm>
            <a:off x="6725464" y="1881410"/>
            <a:ext cx="2309888" cy="2022516"/>
          </a:xfrm>
          <a:prstGeom prst="rect">
            <a:avLst/>
          </a:prstGeom>
        </p:spPr>
      </p:pic>
      <p:sp>
        <p:nvSpPr>
          <p:cNvPr id="6" name="Sprechblase: rechteckig 5">
            <a:extLst>
              <a:ext uri="{FF2B5EF4-FFF2-40B4-BE49-F238E27FC236}">
                <a16:creationId xmlns:a16="http://schemas.microsoft.com/office/drawing/2014/main" id="{A14BD441-E18A-47BB-B850-267F7DE76A8D}"/>
              </a:ext>
            </a:extLst>
          </p:cNvPr>
          <p:cNvSpPr/>
          <p:nvPr/>
        </p:nvSpPr>
        <p:spPr>
          <a:xfrm>
            <a:off x="3915907" y="3713276"/>
            <a:ext cx="3442360" cy="608244"/>
          </a:xfrm>
          <a:prstGeom prst="wedgeRectCallout">
            <a:avLst>
              <a:gd name="adj1" fmla="val 35251"/>
              <a:gd name="adj2" fmla="val -112624"/>
            </a:avLst>
          </a:prstGeom>
          <a:ln/>
        </p:spPr>
        <p:style>
          <a:lnRef idx="1">
            <a:schemeClr val="accent3"/>
          </a:lnRef>
          <a:fillRef idx="2">
            <a:schemeClr val="accent3"/>
          </a:fillRef>
          <a:effectRef idx="1">
            <a:schemeClr val="accent3"/>
          </a:effectRef>
          <a:fontRef idx="minor">
            <a:schemeClr val="dk1"/>
          </a:fontRef>
        </p:style>
        <p:txBody>
          <a:bodyPr rtlCol="0" anchor="ctr"/>
          <a:lstStyle/>
          <a:p>
            <a:pPr>
              <a:lnSpc>
                <a:spcPct val="90000"/>
              </a:lnSpc>
            </a:pPr>
            <a:r>
              <a:rPr lang="de-DE" sz="1600" dirty="0"/>
              <a:t>Können Sie sich einen positiven BGM-Prozess mit uns vorstellen?</a:t>
            </a:r>
          </a:p>
        </p:txBody>
      </p:sp>
    </p:spTree>
    <p:extLst>
      <p:ext uri="{BB962C8B-B14F-4D97-AF65-F5344CB8AC3E}">
        <p14:creationId xmlns:p14="http://schemas.microsoft.com/office/powerpoint/2010/main" val="21558528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1"/>
          <p:cNvSpPr txBox="1">
            <a:spLocks noGrp="1"/>
          </p:cNvSpPr>
          <p:nvPr>
            <p:ph type="title" idx="4294967295"/>
          </p:nvPr>
        </p:nvSpPr>
        <p:spPr>
          <a:xfrm>
            <a:off x="457200" y="2031080"/>
            <a:ext cx="8229600" cy="5855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lvl1pPr algn="l" defTabSz="457200" rtl="0" eaLnBrk="1" latinLnBrk="0" hangingPunct="1">
              <a:spcBef>
                <a:spcPct val="0"/>
              </a:spcBef>
              <a:buNone/>
              <a:defRPr sz="2800" kern="1200" baseline="0">
                <a:solidFill>
                  <a:schemeClr val="accent1"/>
                </a:solidFill>
                <a:latin typeface="Arial"/>
                <a:ea typeface="+mj-ea"/>
                <a:cs typeface="Arial"/>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de-DE" sz="2800" b="0" i="0" u="none" strike="noStrike" kern="1200" cap="none" spc="0" normalizeH="0" baseline="0" noProof="0" dirty="0">
                <a:ln>
                  <a:noFill/>
                </a:ln>
                <a:solidFill>
                  <a:schemeClr val="accent1"/>
                </a:solidFill>
                <a:effectLst/>
                <a:uLnTx/>
                <a:uFillTx/>
                <a:latin typeface="Arial"/>
                <a:ea typeface="+mj-ea"/>
                <a:cs typeface="Arial"/>
              </a:rPr>
              <a:t>Vielen Dank für Ihre Aufmerksamkeit.</a:t>
            </a:r>
          </a:p>
        </p:txBody>
      </p:sp>
      <p:sp>
        <p:nvSpPr>
          <p:cNvPr id="4" name="Titel 1"/>
          <p:cNvSpPr txBox="1">
            <a:spLocks/>
          </p:cNvSpPr>
          <p:nvPr/>
        </p:nvSpPr>
        <p:spPr>
          <a:xfrm>
            <a:off x="452060" y="3091315"/>
            <a:ext cx="8229600" cy="1094605"/>
          </a:xfrm>
          <a:prstGeom prst="rect">
            <a:avLst/>
          </a:prstGeom>
        </p:spPr>
        <p:txBody>
          <a:bodyPr anchor="t">
            <a:normAutofit/>
          </a:bodyPr>
          <a:lstStyle>
            <a:lvl1pPr algn="l" defTabSz="457200" rtl="0" eaLnBrk="1" latinLnBrk="0" hangingPunct="1">
              <a:spcBef>
                <a:spcPct val="0"/>
              </a:spcBef>
              <a:buNone/>
              <a:defRPr lang="de-DE" sz="1600" kern="1200" baseline="0">
                <a:solidFill>
                  <a:schemeClr val="tx1"/>
                </a:solidFill>
                <a:latin typeface="Arial"/>
                <a:ea typeface="+mj-ea"/>
                <a:cs typeface="Arial"/>
              </a:defRPr>
            </a:lvl1pPr>
          </a:lstStyle>
          <a:p>
            <a:r>
              <a:rPr lang="de-DE" dirty="0"/>
              <a:t>Weitere Informationen zur</a:t>
            </a:r>
            <a:br>
              <a:rPr lang="de-DE" dirty="0"/>
            </a:br>
            <a:r>
              <a:rPr lang="de-DE" dirty="0"/>
              <a:t>Initiative Gesundheit und Arbeit (</a:t>
            </a:r>
            <a:r>
              <a:rPr lang="de-DE" dirty="0" err="1"/>
              <a:t>iga</a:t>
            </a:r>
            <a:r>
              <a:rPr lang="de-DE" dirty="0"/>
              <a:t>)</a:t>
            </a:r>
            <a:br>
              <a:rPr lang="de-DE" dirty="0"/>
            </a:br>
            <a:r>
              <a:rPr lang="de-DE" dirty="0"/>
              <a:t>unter</a:t>
            </a:r>
          </a:p>
        </p:txBody>
      </p:sp>
      <p:sp>
        <p:nvSpPr>
          <p:cNvPr id="5" name="Rechteck 4">
            <a:hlinkClick r:id="rId3"/>
          </p:cNvPr>
          <p:cNvSpPr/>
          <p:nvPr/>
        </p:nvSpPr>
        <p:spPr>
          <a:xfrm>
            <a:off x="952441" y="3571147"/>
            <a:ext cx="1141659" cy="338554"/>
          </a:xfrm>
          <a:prstGeom prst="rect">
            <a:avLst/>
          </a:prstGeom>
        </p:spPr>
        <p:txBody>
          <a:bodyPr wrap="none">
            <a:spAutoFit/>
          </a:bodyPr>
          <a:lstStyle/>
          <a:p>
            <a:r>
              <a:rPr lang="de-DE" sz="1600" dirty="0" err="1">
                <a:solidFill>
                  <a:srgbClr val="8E101C"/>
                </a:solidFill>
              </a:rPr>
              <a:t>iga-info.de</a:t>
            </a:r>
            <a:endParaRPr lang="de-DE" sz="1600" dirty="0">
              <a:solidFill>
                <a:srgbClr val="8E101C"/>
              </a:solidFill>
            </a:endParaRPr>
          </a:p>
        </p:txBody>
      </p:sp>
    </p:spTree>
    <p:extLst>
      <p:ext uri="{BB962C8B-B14F-4D97-AF65-F5344CB8AC3E}">
        <p14:creationId xmlns:p14="http://schemas.microsoft.com/office/powerpoint/2010/main" val="23895528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Gliederung</a:t>
            </a:r>
            <a:r>
              <a:rPr lang="de-DE" b="1" dirty="0"/>
              <a:t> </a:t>
            </a:r>
          </a:p>
        </p:txBody>
      </p:sp>
      <p:sp>
        <p:nvSpPr>
          <p:cNvPr id="5" name="Inhaltsplatzhalter 4">
            <a:extLst>
              <a:ext uri="{FF2B5EF4-FFF2-40B4-BE49-F238E27FC236}">
                <a16:creationId xmlns:a16="http://schemas.microsoft.com/office/drawing/2014/main" id="{77072DE8-80B1-46A3-A700-E077A89CD1E7}"/>
              </a:ext>
            </a:extLst>
          </p:cNvPr>
          <p:cNvSpPr>
            <a:spLocks noGrp="1"/>
          </p:cNvSpPr>
          <p:nvPr>
            <p:ph idx="1"/>
          </p:nvPr>
        </p:nvSpPr>
        <p:spPr/>
        <p:txBody>
          <a:bodyPr/>
          <a:lstStyle/>
          <a:p>
            <a:pPr marL="268288" lvl="1" indent="-268288">
              <a:buClr>
                <a:srgbClr val="A60009"/>
              </a:buClr>
            </a:pPr>
            <a:r>
              <a:rPr lang="de-DE" sz="2000" dirty="0"/>
              <a:t>Gegenseitiges Kennenlernen </a:t>
            </a:r>
          </a:p>
          <a:p>
            <a:pPr marL="268288" lvl="1" indent="-268288">
              <a:buClr>
                <a:srgbClr val="A60009"/>
              </a:buClr>
            </a:pPr>
            <a:r>
              <a:rPr lang="de-DE" sz="2000" dirty="0"/>
              <a:t>Unsere positive Beratungsphilosophie </a:t>
            </a:r>
          </a:p>
          <a:p>
            <a:pPr marL="268288" lvl="1" indent="-268288">
              <a:buClr>
                <a:srgbClr val="A60009"/>
              </a:buClr>
            </a:pPr>
            <a:r>
              <a:rPr lang="de-DE" sz="2000" dirty="0"/>
              <a:t>Mögliche Ziele im positiv gestalteten BGM-Prozess</a:t>
            </a:r>
          </a:p>
          <a:p>
            <a:pPr marL="268288" lvl="1" indent="-268288">
              <a:buClr>
                <a:srgbClr val="A60009"/>
              </a:buClr>
            </a:pPr>
            <a:r>
              <a:rPr lang="de-DE" sz="2000" dirty="0"/>
              <a:t>Erfolgsfaktoren für einen BGM-Prozess</a:t>
            </a:r>
          </a:p>
          <a:p>
            <a:pPr marL="268288" lvl="1" indent="-268288">
              <a:buClr>
                <a:srgbClr val="A60009"/>
              </a:buClr>
            </a:pPr>
            <a:r>
              <a:rPr lang="de-DE" sz="2000" dirty="0"/>
              <a:t>So gestalten wir Ihren positiven BGM-Prozess</a:t>
            </a:r>
          </a:p>
        </p:txBody>
      </p:sp>
    </p:spTree>
    <p:extLst>
      <p:ext uri="{BB962C8B-B14F-4D97-AF65-F5344CB8AC3E}">
        <p14:creationId xmlns:p14="http://schemas.microsoft.com/office/powerpoint/2010/main" val="7531587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Gegenseitiges Kennenlernen…</a:t>
            </a:r>
          </a:p>
        </p:txBody>
      </p:sp>
      <p:sp>
        <p:nvSpPr>
          <p:cNvPr id="5" name="Sprechblase: rechteckig mit abgerundeten Ecken 4" descr="Sprechblase: Warum sind wir hier?">
            <a:extLst>
              <a:ext uri="{FF2B5EF4-FFF2-40B4-BE49-F238E27FC236}">
                <a16:creationId xmlns:a16="http://schemas.microsoft.com/office/drawing/2014/main" id="{5C6F4BD1-4502-459F-BBA7-06FC41F27E4F}"/>
              </a:ext>
            </a:extLst>
          </p:cNvPr>
          <p:cNvSpPr/>
          <p:nvPr/>
        </p:nvSpPr>
        <p:spPr>
          <a:xfrm>
            <a:off x="625881" y="2209353"/>
            <a:ext cx="2591503" cy="568019"/>
          </a:xfrm>
          <a:prstGeom prst="wedgeRoundRectCallout">
            <a:avLst>
              <a:gd name="adj1" fmla="val 57359"/>
              <a:gd name="adj2" fmla="val 42153"/>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r>
              <a:rPr lang="de-DE" sz="1600" b="1" dirty="0"/>
              <a:t>Warum sind wir hier?</a:t>
            </a:r>
          </a:p>
        </p:txBody>
      </p:sp>
      <p:sp>
        <p:nvSpPr>
          <p:cNvPr id="13" name="Sprechblase: rechteckig mit abgerundeten Ecken 12" descr="Sprechblase: Das ist bei mir angekommen.">
            <a:extLst>
              <a:ext uri="{FF2B5EF4-FFF2-40B4-BE49-F238E27FC236}">
                <a16:creationId xmlns:a16="http://schemas.microsoft.com/office/drawing/2014/main" id="{511FB79B-3E13-4155-8F59-83195228D379}"/>
              </a:ext>
            </a:extLst>
          </p:cNvPr>
          <p:cNvSpPr/>
          <p:nvPr/>
        </p:nvSpPr>
        <p:spPr>
          <a:xfrm>
            <a:off x="625881" y="3206607"/>
            <a:ext cx="2591503" cy="633081"/>
          </a:xfrm>
          <a:prstGeom prst="wedgeRoundRectCallout">
            <a:avLst>
              <a:gd name="adj1" fmla="val 61498"/>
              <a:gd name="adj2" fmla="val 20200"/>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r>
              <a:rPr lang="de-DE" sz="1600" b="1" dirty="0"/>
              <a:t>Das ist bei mir angekommen…</a:t>
            </a:r>
          </a:p>
        </p:txBody>
      </p:sp>
      <p:pic>
        <p:nvPicPr>
          <p:cNvPr id="7" name="Grafik 6" descr="Grafik: zwei Hände; man reicht sich die Hand">
            <a:extLst>
              <a:ext uri="{FF2B5EF4-FFF2-40B4-BE49-F238E27FC236}">
                <a16:creationId xmlns:a16="http://schemas.microsoft.com/office/drawing/2014/main" id="{1FDBE499-D551-49FA-A684-D37D9D0DBACC}"/>
              </a:ext>
            </a:extLst>
          </p:cNvPr>
          <p:cNvPicPr>
            <a:picLocks noChangeAspect="1"/>
          </p:cNvPicPr>
          <p:nvPr/>
        </p:nvPicPr>
        <p:blipFill>
          <a:blip r:embed="rId3"/>
          <a:stretch>
            <a:fillRect/>
          </a:stretch>
        </p:blipFill>
        <p:spPr>
          <a:xfrm>
            <a:off x="3575756" y="2108948"/>
            <a:ext cx="3133725" cy="1771650"/>
          </a:xfrm>
          <a:prstGeom prst="rect">
            <a:avLst/>
          </a:prstGeom>
        </p:spPr>
      </p:pic>
      <p:sp>
        <p:nvSpPr>
          <p:cNvPr id="18" name="Sprechblase: rechteckig mit abgerundeten Ecken 17">
            <a:extLst>
              <a:ext uri="{FF2B5EF4-FFF2-40B4-BE49-F238E27FC236}">
                <a16:creationId xmlns:a16="http://schemas.microsoft.com/office/drawing/2014/main" id="{4E441C76-F3BE-47C2-950E-B8F97CBA0D60}"/>
              </a:ext>
            </a:extLst>
          </p:cNvPr>
          <p:cNvSpPr/>
          <p:nvPr/>
        </p:nvSpPr>
        <p:spPr>
          <a:xfrm>
            <a:off x="7067854" y="1763969"/>
            <a:ext cx="815954" cy="568019"/>
          </a:xfrm>
          <a:prstGeom prst="wedgeRoundRectCallout">
            <a:avLst>
              <a:gd name="adj1" fmla="val -75092"/>
              <a:gd name="adj2" fmla="val 60039"/>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de-DE" dirty="0"/>
              <a:t>…</a:t>
            </a:r>
          </a:p>
        </p:txBody>
      </p:sp>
      <p:sp>
        <p:nvSpPr>
          <p:cNvPr id="19" name="Sprechblase: rechteckig mit abgerundeten Ecken 18">
            <a:extLst>
              <a:ext uri="{FF2B5EF4-FFF2-40B4-BE49-F238E27FC236}">
                <a16:creationId xmlns:a16="http://schemas.microsoft.com/office/drawing/2014/main" id="{D90A51CB-EF3A-425F-A03A-8B7DC97995EF}"/>
              </a:ext>
            </a:extLst>
          </p:cNvPr>
          <p:cNvSpPr/>
          <p:nvPr/>
        </p:nvSpPr>
        <p:spPr>
          <a:xfrm>
            <a:off x="7373000" y="2848433"/>
            <a:ext cx="815954" cy="568019"/>
          </a:xfrm>
          <a:prstGeom prst="wedgeRoundRectCallout">
            <a:avLst>
              <a:gd name="adj1" fmla="val -85468"/>
              <a:gd name="adj2" fmla="val -20451"/>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de-DE" dirty="0"/>
              <a:t>…</a:t>
            </a:r>
          </a:p>
        </p:txBody>
      </p:sp>
    </p:spTree>
    <p:extLst>
      <p:ext uri="{BB962C8B-B14F-4D97-AF65-F5344CB8AC3E}">
        <p14:creationId xmlns:p14="http://schemas.microsoft.com/office/powerpoint/2010/main" val="38511430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a:t>Wie klingt das für Sie? </a:t>
            </a:r>
          </a:p>
        </p:txBody>
      </p:sp>
      <p:grpSp>
        <p:nvGrpSpPr>
          <p:cNvPr id="7" name="Gruppieren 6" descr="Abbildung einer Waage, die durch den Einfluss von BGM für Ausgleich zwischen Belastungen und Ressourcen sorgt.">
            <a:extLst>
              <a:ext uri="{FF2B5EF4-FFF2-40B4-BE49-F238E27FC236}">
                <a16:creationId xmlns:a16="http://schemas.microsoft.com/office/drawing/2014/main" id="{0F488249-83F5-4DE8-AAEA-CD35EB0D3D82}"/>
              </a:ext>
            </a:extLst>
          </p:cNvPr>
          <p:cNvGrpSpPr/>
          <p:nvPr/>
        </p:nvGrpSpPr>
        <p:grpSpPr>
          <a:xfrm>
            <a:off x="1783152" y="2450197"/>
            <a:ext cx="5322711" cy="1860529"/>
            <a:chOff x="1783152" y="2450197"/>
            <a:chExt cx="5322711" cy="1860529"/>
          </a:xfrm>
        </p:grpSpPr>
        <p:pic>
          <p:nvPicPr>
            <p:cNvPr id="6" name="Grafik 5" descr="Darstellung einer Waage mit dem Posten Belastungen auf der linken Seite und dem Posten Ressourcen (Positive Psychologie) auf der rechten Seite. Beide sind ausgewogen, die Waage ist im Gleichgewicht.">
              <a:extLst>
                <a:ext uri="{FF2B5EF4-FFF2-40B4-BE49-F238E27FC236}">
                  <a16:creationId xmlns:a16="http://schemas.microsoft.com/office/drawing/2014/main" id="{248571FD-42AA-4E71-9BDC-5C9E81F043EE}"/>
                </a:ext>
              </a:extLst>
            </p:cNvPr>
            <p:cNvPicPr>
              <a:picLocks noChangeAspect="1"/>
            </p:cNvPicPr>
            <p:nvPr/>
          </p:nvPicPr>
          <p:blipFill rotWithShape="1">
            <a:blip r:embed="rId3"/>
            <a:srcRect t="66540"/>
            <a:stretch/>
          </p:blipFill>
          <p:spPr>
            <a:xfrm>
              <a:off x="1783152" y="3534637"/>
              <a:ext cx="5322711" cy="776089"/>
            </a:xfrm>
            <a:prstGeom prst="rect">
              <a:avLst/>
            </a:prstGeom>
          </p:spPr>
        </p:pic>
        <p:sp>
          <p:nvSpPr>
            <p:cNvPr id="4" name="Rechteck 3">
              <a:extLst>
                <a:ext uri="{FF2B5EF4-FFF2-40B4-BE49-F238E27FC236}">
                  <a16:creationId xmlns:a16="http://schemas.microsoft.com/office/drawing/2014/main" id="{1FBA7241-AD11-4992-B95C-50DD8FD287E3}"/>
                </a:ext>
              </a:extLst>
            </p:cNvPr>
            <p:cNvSpPr/>
            <p:nvPr/>
          </p:nvSpPr>
          <p:spPr>
            <a:xfrm>
              <a:off x="1893510" y="2450197"/>
              <a:ext cx="1923393" cy="1150182"/>
            </a:xfrm>
            <a:prstGeom prst="rect">
              <a:avLst/>
            </a:prstGeom>
            <a:solidFill>
              <a:schemeClr val="tx1">
                <a:lumMod val="50000"/>
                <a:lumOff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a:t>Belastungen</a:t>
              </a:r>
            </a:p>
          </p:txBody>
        </p:sp>
        <p:sp>
          <p:nvSpPr>
            <p:cNvPr id="8" name="Rechteck 7">
              <a:extLst>
                <a:ext uri="{FF2B5EF4-FFF2-40B4-BE49-F238E27FC236}">
                  <a16:creationId xmlns:a16="http://schemas.microsoft.com/office/drawing/2014/main" id="{B727CCC0-0331-48DB-B114-5E194B6B027C}"/>
                </a:ext>
              </a:extLst>
            </p:cNvPr>
            <p:cNvSpPr/>
            <p:nvPr/>
          </p:nvSpPr>
          <p:spPr>
            <a:xfrm>
              <a:off x="5050836" y="2450197"/>
              <a:ext cx="1940807" cy="1150182"/>
            </a:xfrm>
            <a:prstGeom prst="rect">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pPr>
              <a:r>
                <a:rPr lang="de-DE" dirty="0">
                  <a:solidFill>
                    <a:schemeClr val="tx1"/>
                  </a:solidFill>
                </a:rPr>
                <a:t>Ressourcen</a:t>
              </a:r>
              <a:br>
                <a:rPr lang="de-DE" dirty="0">
                  <a:solidFill>
                    <a:schemeClr val="tx1"/>
                  </a:solidFill>
                </a:rPr>
              </a:br>
              <a:r>
                <a:rPr lang="de-DE" sz="1400" dirty="0">
                  <a:solidFill>
                    <a:schemeClr val="tx1"/>
                  </a:solidFill>
                </a:rPr>
                <a:t>(Positive Psychologie)</a:t>
              </a:r>
            </a:p>
          </p:txBody>
        </p:sp>
        <p:sp>
          <p:nvSpPr>
            <p:cNvPr id="5" name="Pfeil: nach links und rechts 4">
              <a:extLst>
                <a:ext uri="{FF2B5EF4-FFF2-40B4-BE49-F238E27FC236}">
                  <a16:creationId xmlns:a16="http://schemas.microsoft.com/office/drawing/2014/main" id="{02631C9E-E478-4F5F-A408-768D49EB065E}"/>
                </a:ext>
              </a:extLst>
            </p:cNvPr>
            <p:cNvSpPr/>
            <p:nvPr/>
          </p:nvSpPr>
          <p:spPr>
            <a:xfrm>
              <a:off x="3870447" y="2743207"/>
              <a:ext cx="1095693" cy="583324"/>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a:solidFill>
                    <a:schemeClr val="tx1"/>
                  </a:solidFill>
                </a:rPr>
                <a:t>BGM</a:t>
              </a:r>
            </a:p>
          </p:txBody>
        </p:sp>
      </p:grpSp>
    </p:spTree>
    <p:extLst>
      <p:ext uri="{BB962C8B-B14F-4D97-AF65-F5344CB8AC3E}">
        <p14:creationId xmlns:p14="http://schemas.microsoft.com/office/powerpoint/2010/main" val="39358854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idx="4294967295"/>
          </p:nvPr>
        </p:nvSpPr>
        <p:spPr>
          <a:xfrm>
            <a:off x="147917" y="653"/>
            <a:ext cx="8996083" cy="1042988"/>
          </a:xfrm>
        </p:spPr>
        <p:txBody>
          <a:bodyPr>
            <a:noAutofit/>
          </a:bodyPr>
          <a:lstStyle/>
          <a:p>
            <a:pPr algn="l"/>
            <a:r>
              <a:rPr lang="de-DE" dirty="0"/>
              <a:t>Ressourcenorientierung – unsere Beratungsphilosophie</a:t>
            </a:r>
          </a:p>
        </p:txBody>
      </p:sp>
      <p:sp>
        <p:nvSpPr>
          <p:cNvPr id="3" name="Rechteck 2">
            <a:extLst>
              <a:ext uri="{FF2B5EF4-FFF2-40B4-BE49-F238E27FC236}">
                <a16:creationId xmlns:a16="http://schemas.microsoft.com/office/drawing/2014/main" id="{85080AD6-6F94-4715-B443-4FB8A07BACC5}"/>
              </a:ext>
            </a:extLst>
          </p:cNvPr>
          <p:cNvSpPr/>
          <p:nvPr/>
        </p:nvSpPr>
        <p:spPr>
          <a:xfrm>
            <a:off x="197884" y="1125452"/>
            <a:ext cx="2969244" cy="646331"/>
          </a:xfrm>
          <a:prstGeom prst="rect">
            <a:avLst/>
          </a:prstGeom>
        </p:spPr>
        <p:txBody>
          <a:bodyPr wrap="square">
            <a:spAutoFit/>
          </a:bodyPr>
          <a:lstStyle/>
          <a:p>
            <a:r>
              <a:rPr lang="de-DE" dirty="0">
                <a:solidFill>
                  <a:schemeClr val="accent1"/>
                </a:solidFill>
              </a:rPr>
              <a:t>…den Scheinwerfer auf das Gelingende richten </a:t>
            </a:r>
          </a:p>
        </p:txBody>
      </p:sp>
      <p:sp>
        <p:nvSpPr>
          <p:cNvPr id="27" name="Sprechblase: rechteckig mit abgerundeten Ecken 26">
            <a:extLst>
              <a:ext uri="{FF2B5EF4-FFF2-40B4-BE49-F238E27FC236}">
                <a16:creationId xmlns:a16="http://schemas.microsoft.com/office/drawing/2014/main" id="{1B3A0C10-2331-4921-B972-C7BFDD9570A2}"/>
              </a:ext>
            </a:extLst>
          </p:cNvPr>
          <p:cNvSpPr/>
          <p:nvPr/>
        </p:nvSpPr>
        <p:spPr>
          <a:xfrm>
            <a:off x="5680155" y="3010485"/>
            <a:ext cx="3140288" cy="1135873"/>
          </a:xfrm>
          <a:prstGeom prst="wedgeRoundRectCallout">
            <a:avLst>
              <a:gd name="adj1" fmla="val -82322"/>
              <a:gd name="adj2" fmla="val 70241"/>
              <a:gd name="adj3" fmla="val 16667"/>
            </a:avLst>
          </a:prstGeom>
          <a:ln/>
        </p:spPr>
        <p:style>
          <a:lnRef idx="1">
            <a:schemeClr val="accent5"/>
          </a:lnRef>
          <a:fillRef idx="2">
            <a:schemeClr val="accent5"/>
          </a:fillRef>
          <a:effectRef idx="1">
            <a:schemeClr val="accent5"/>
          </a:effectRef>
          <a:fontRef idx="minor">
            <a:schemeClr val="dk1"/>
          </a:fontRef>
        </p:style>
        <p:txBody>
          <a:bodyPr rtlCol="0" anchor="ctr"/>
          <a:lstStyle/>
          <a:p>
            <a:r>
              <a:rPr lang="de-DE" sz="1600" dirty="0"/>
              <a:t>Was läuft bereits gut? </a:t>
            </a:r>
            <a:br>
              <a:rPr lang="de-DE" sz="1600" dirty="0"/>
            </a:br>
            <a:r>
              <a:rPr lang="de-DE" sz="1600" dirty="0"/>
              <a:t>Welche positiven Erfahrungen haben Sie bereits gesammelt?</a:t>
            </a:r>
          </a:p>
        </p:txBody>
      </p:sp>
      <p:pic>
        <p:nvPicPr>
          <p:cNvPr id="10" name="Grafik 9" descr="Darstellung: PERMA-Blume, Blüte = BGM-Ziele, Blütenstil = das Gelingende, zwei Blätter = &quot;Damit die Saat aufgeht&quot;">
            <a:extLst>
              <a:ext uri="{FF2B5EF4-FFF2-40B4-BE49-F238E27FC236}">
                <a16:creationId xmlns:a16="http://schemas.microsoft.com/office/drawing/2014/main" id="{3430B6E0-A98F-4EF3-B8E1-BD17BE818521}"/>
              </a:ext>
            </a:extLst>
          </p:cNvPr>
          <p:cNvPicPr>
            <a:picLocks noChangeAspect="1"/>
          </p:cNvPicPr>
          <p:nvPr/>
        </p:nvPicPr>
        <p:blipFill>
          <a:blip r:embed="rId3"/>
          <a:stretch>
            <a:fillRect/>
          </a:stretch>
        </p:blipFill>
        <p:spPr>
          <a:xfrm>
            <a:off x="2798870" y="988586"/>
            <a:ext cx="3278373" cy="4081375"/>
          </a:xfrm>
          <a:prstGeom prst="rect">
            <a:avLst/>
          </a:prstGeom>
        </p:spPr>
      </p:pic>
      <p:sp>
        <p:nvSpPr>
          <p:cNvPr id="25" name="Sprechblase: rechteckig mit abgerundeten Ecken 24">
            <a:extLst>
              <a:ext uri="{FF2B5EF4-FFF2-40B4-BE49-F238E27FC236}">
                <a16:creationId xmlns:a16="http://schemas.microsoft.com/office/drawing/2014/main" id="{D484C237-B3F3-4DA7-AC61-B5899D0F807D}"/>
              </a:ext>
            </a:extLst>
          </p:cNvPr>
          <p:cNvSpPr/>
          <p:nvPr/>
        </p:nvSpPr>
        <p:spPr>
          <a:xfrm>
            <a:off x="759656" y="2475914"/>
            <a:ext cx="2843570" cy="900332"/>
          </a:xfrm>
          <a:prstGeom prst="wedgeRoundRectCallout">
            <a:avLst>
              <a:gd name="adj1" fmla="val 66538"/>
              <a:gd name="adj2" fmla="val -54791"/>
              <a:gd name="adj3" fmla="val 16667"/>
            </a:avLst>
          </a:prstGeom>
          <a:ln/>
        </p:spPr>
        <p:style>
          <a:lnRef idx="1">
            <a:schemeClr val="accent6"/>
          </a:lnRef>
          <a:fillRef idx="2">
            <a:schemeClr val="accent6"/>
          </a:fillRef>
          <a:effectRef idx="1">
            <a:schemeClr val="accent6"/>
          </a:effectRef>
          <a:fontRef idx="minor">
            <a:schemeClr val="dk1"/>
          </a:fontRef>
        </p:style>
        <p:txBody>
          <a:bodyPr rtlCol="0" anchor="ctr"/>
          <a:lstStyle/>
          <a:p>
            <a:r>
              <a:rPr lang="de-DE" sz="1600" dirty="0"/>
              <a:t>Wie kann das Gelingende stärker ausgebaut werden?</a:t>
            </a:r>
          </a:p>
        </p:txBody>
      </p:sp>
    </p:spTree>
    <p:extLst>
      <p:ext uri="{BB962C8B-B14F-4D97-AF65-F5344CB8AC3E}">
        <p14:creationId xmlns:p14="http://schemas.microsoft.com/office/powerpoint/2010/main" val="60662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Mögliche Ziele im positiv gestalteten BGM-Prozess können lauten…</a:t>
            </a:r>
          </a:p>
        </p:txBody>
      </p:sp>
      <p:sp>
        <p:nvSpPr>
          <p:cNvPr id="3" name="Inhaltsplatzhalter 2"/>
          <p:cNvSpPr>
            <a:spLocks noGrp="1"/>
          </p:cNvSpPr>
          <p:nvPr>
            <p:ph idx="1"/>
          </p:nvPr>
        </p:nvSpPr>
        <p:spPr/>
        <p:txBody>
          <a:bodyPr>
            <a:normAutofit lnSpcReduction="10000"/>
          </a:bodyPr>
          <a:lstStyle/>
          <a:p>
            <a:pPr marL="268288" indent="-269875">
              <a:spcBef>
                <a:spcPts val="600"/>
              </a:spcBef>
              <a:spcAft>
                <a:spcPts val="600"/>
              </a:spcAft>
            </a:pPr>
            <a:r>
              <a:rPr lang="de-DE" dirty="0"/>
              <a:t>Mit älteren Belegschaften produktiv und wettbewerbsfähig bleiben.</a:t>
            </a:r>
          </a:p>
          <a:p>
            <a:pPr marL="268288" indent="-269875">
              <a:spcBef>
                <a:spcPts val="600"/>
              </a:spcBef>
              <a:spcAft>
                <a:spcPts val="600"/>
              </a:spcAft>
            </a:pPr>
            <a:r>
              <a:rPr lang="de-DE" dirty="0"/>
              <a:t>Junge Menschen gewinnen und Fachkräfte binden, um zukunftsfähig zu bleiben.</a:t>
            </a:r>
          </a:p>
          <a:p>
            <a:pPr marL="268288" indent="-269875">
              <a:spcBef>
                <a:spcPts val="600"/>
              </a:spcBef>
              <a:spcAft>
                <a:spcPts val="600"/>
              </a:spcAft>
            </a:pPr>
            <a:r>
              <a:rPr lang="de-DE" dirty="0"/>
              <a:t>Rahmenbedingungen schaffen, damit Mitarbeiterinnen und Mitarbeiter „gerne ihr Bestes geben“.</a:t>
            </a:r>
          </a:p>
          <a:p>
            <a:pPr marL="268288" indent="-269875">
              <a:lnSpc>
                <a:spcPct val="150000"/>
              </a:lnSpc>
              <a:spcBef>
                <a:spcPts val="600"/>
              </a:spcBef>
              <a:spcAft>
                <a:spcPts val="600"/>
              </a:spcAft>
            </a:pPr>
            <a:r>
              <a:rPr lang="de-DE" dirty="0"/>
              <a:t>Betriebsklima, Mitarbeiterzufriedenheit und Mitarbeiteridentifikation fördern.</a:t>
            </a:r>
          </a:p>
        </p:txBody>
      </p:sp>
    </p:spTree>
    <p:extLst>
      <p:ext uri="{BB962C8B-B14F-4D97-AF65-F5344CB8AC3E}">
        <p14:creationId xmlns:p14="http://schemas.microsoft.com/office/powerpoint/2010/main" val="998888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96678487-961E-40AC-B2C1-8040EDD8F70B}"/>
              </a:ext>
            </a:extLst>
          </p:cNvPr>
          <p:cNvSpPr>
            <a:spLocks noGrp="1"/>
          </p:cNvSpPr>
          <p:nvPr>
            <p:ph type="title"/>
          </p:nvPr>
        </p:nvSpPr>
        <p:spPr/>
        <p:txBody>
          <a:bodyPr/>
          <a:lstStyle/>
          <a:p>
            <a:r>
              <a:rPr lang="de-DE" dirty="0"/>
              <a:t>Erfolgsfaktoren für einen </a:t>
            </a:r>
            <a:br>
              <a:rPr lang="de-DE" dirty="0"/>
            </a:br>
            <a:r>
              <a:rPr lang="de-DE" dirty="0"/>
              <a:t>BGM-Prozess</a:t>
            </a:r>
          </a:p>
        </p:txBody>
      </p:sp>
      <p:sp>
        <p:nvSpPr>
          <p:cNvPr id="6" name="Textplatzhalter 5">
            <a:extLst>
              <a:ext uri="{FF2B5EF4-FFF2-40B4-BE49-F238E27FC236}">
                <a16:creationId xmlns:a16="http://schemas.microsoft.com/office/drawing/2014/main" id="{317A5B05-AA35-400C-8D08-885BAC061794}"/>
              </a:ext>
            </a:extLst>
          </p:cNvPr>
          <p:cNvSpPr>
            <a:spLocks noGrp="1"/>
          </p:cNvSpPr>
          <p:nvPr>
            <p:ph idx="1"/>
          </p:nvPr>
        </p:nvSpPr>
        <p:spPr>
          <a:xfrm>
            <a:off x="449360" y="1881410"/>
            <a:ext cx="8525828" cy="2395168"/>
          </a:xfrm>
        </p:spPr>
        <p:txBody>
          <a:bodyPr>
            <a:noAutofit/>
          </a:bodyPr>
          <a:lstStyle/>
          <a:p>
            <a:pPr marL="176213" indent="-177800">
              <a:lnSpc>
                <a:spcPct val="90000"/>
              </a:lnSpc>
              <a:spcBef>
                <a:spcPts val="300"/>
              </a:spcBef>
              <a:spcAft>
                <a:spcPts val="300"/>
              </a:spcAft>
            </a:pPr>
            <a:r>
              <a:rPr lang="de-DE" dirty="0"/>
              <a:t>Ganzheitliches Arbeiten: BGF, Arbeitsschutz, BEM</a:t>
            </a:r>
          </a:p>
          <a:p>
            <a:pPr marL="176213" indent="-177800">
              <a:lnSpc>
                <a:spcPct val="90000"/>
              </a:lnSpc>
              <a:spcBef>
                <a:spcPts val="300"/>
              </a:spcBef>
              <a:spcAft>
                <a:spcPts val="300"/>
              </a:spcAft>
            </a:pPr>
            <a:r>
              <a:rPr lang="de-DE" dirty="0"/>
              <a:t>Die Unternehmenskultur ganzheitlich gestalten </a:t>
            </a:r>
          </a:p>
          <a:p>
            <a:pPr marL="176213" indent="-177800">
              <a:lnSpc>
                <a:spcPct val="90000"/>
              </a:lnSpc>
              <a:spcBef>
                <a:spcPts val="300"/>
              </a:spcBef>
              <a:spcAft>
                <a:spcPts val="300"/>
              </a:spcAft>
            </a:pPr>
            <a:r>
              <a:rPr lang="de-DE" dirty="0"/>
              <a:t>Analysebasiertes Vorgehen </a:t>
            </a:r>
          </a:p>
          <a:p>
            <a:pPr marL="176213" indent="-177800">
              <a:lnSpc>
                <a:spcPct val="90000"/>
              </a:lnSpc>
              <a:spcBef>
                <a:spcPts val="300"/>
              </a:spcBef>
              <a:spcAft>
                <a:spcPts val="300"/>
              </a:spcAft>
            </a:pPr>
            <a:r>
              <a:rPr lang="de-DE" dirty="0"/>
              <a:t>Verhaltens- und Verhältnisprävention </a:t>
            </a:r>
          </a:p>
          <a:p>
            <a:pPr marL="176213" indent="-177800">
              <a:lnSpc>
                <a:spcPct val="90000"/>
              </a:lnSpc>
              <a:spcBef>
                <a:spcPts val="300"/>
              </a:spcBef>
              <a:spcAft>
                <a:spcPts val="300"/>
              </a:spcAft>
            </a:pPr>
            <a:r>
              <a:rPr lang="de-DE" dirty="0"/>
              <a:t>Nachhaltige Integration in die betrieblichen Prozesse und Verknüpfung mit benachbarten Themen</a:t>
            </a:r>
          </a:p>
          <a:p>
            <a:pPr marL="176213" indent="-177800">
              <a:lnSpc>
                <a:spcPct val="90000"/>
              </a:lnSpc>
              <a:spcBef>
                <a:spcPts val="300"/>
              </a:spcBef>
              <a:spcAft>
                <a:spcPts val="300"/>
              </a:spcAft>
            </a:pPr>
            <a:r>
              <a:rPr lang="en-GB" noProof="0" dirty="0"/>
              <a:t>Commitment</a:t>
            </a:r>
            <a:r>
              <a:rPr lang="de-DE" dirty="0"/>
              <a:t> auf allen Ebenen – Vorbildfunktion der Führung</a:t>
            </a:r>
          </a:p>
          <a:p>
            <a:pPr marL="176213" indent="-177800">
              <a:lnSpc>
                <a:spcPct val="90000"/>
              </a:lnSpc>
              <a:spcBef>
                <a:spcPts val="300"/>
              </a:spcBef>
              <a:spcAft>
                <a:spcPts val="300"/>
              </a:spcAft>
            </a:pPr>
            <a:r>
              <a:rPr lang="de-DE" dirty="0"/>
              <a:t>Internes Projektmarketing und transparente Kommunikation</a:t>
            </a:r>
          </a:p>
        </p:txBody>
      </p:sp>
      <p:sp>
        <p:nvSpPr>
          <p:cNvPr id="5" name="Foliennummernplatzhalter 4">
            <a:extLst>
              <a:ext uri="{FF2B5EF4-FFF2-40B4-BE49-F238E27FC236}">
                <a16:creationId xmlns:a16="http://schemas.microsoft.com/office/drawing/2014/main" id="{0483A146-53F5-4A8C-BACF-C4C544F65E68}"/>
              </a:ext>
            </a:extLst>
          </p:cNvPr>
          <p:cNvSpPr>
            <a:spLocks noGrp="1"/>
          </p:cNvSpPr>
          <p:nvPr>
            <p:ph type="sldNum" sz="quarter" idx="12"/>
          </p:nvPr>
        </p:nvSpPr>
        <p:spPr/>
        <p:txBody>
          <a:bodyPr/>
          <a:lstStyle/>
          <a:p>
            <a:fld id="{AE3C3602-8318-904C-A983-5A581BD3699B}" type="slidenum">
              <a:rPr lang="de-DE" smtClean="0"/>
              <a:pPr/>
              <a:t>7</a:t>
            </a:fld>
            <a:endParaRPr lang="de-DE" dirty="0"/>
          </a:p>
        </p:txBody>
      </p:sp>
    </p:spTree>
    <p:extLst>
      <p:ext uri="{BB962C8B-B14F-4D97-AF65-F5344CB8AC3E}">
        <p14:creationId xmlns:p14="http://schemas.microsoft.com/office/powerpoint/2010/main" val="16318881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AFA1D2E7-6DD9-470F-8B21-FFD12F3E4253}"/>
              </a:ext>
            </a:extLst>
          </p:cNvPr>
          <p:cNvSpPr>
            <a:spLocks noGrp="1"/>
          </p:cNvSpPr>
          <p:nvPr>
            <p:ph type="title"/>
          </p:nvPr>
        </p:nvSpPr>
        <p:spPr/>
        <p:txBody>
          <a:bodyPr/>
          <a:lstStyle/>
          <a:p>
            <a:r>
              <a:rPr lang="de-DE" dirty="0"/>
              <a:t>So gestalten wir gemeinsam Ihren positiven BGM-Prozess! </a:t>
            </a:r>
          </a:p>
        </p:txBody>
      </p:sp>
      <p:sp>
        <p:nvSpPr>
          <p:cNvPr id="8" name="Inhaltsplatzhalter 7">
            <a:extLst>
              <a:ext uri="{FF2B5EF4-FFF2-40B4-BE49-F238E27FC236}">
                <a16:creationId xmlns:a16="http://schemas.microsoft.com/office/drawing/2014/main" id="{3A1E1823-755D-40BB-9D79-3D38406F0DE4}"/>
              </a:ext>
            </a:extLst>
          </p:cNvPr>
          <p:cNvSpPr>
            <a:spLocks noGrp="1"/>
          </p:cNvSpPr>
          <p:nvPr>
            <p:ph idx="1"/>
          </p:nvPr>
        </p:nvSpPr>
        <p:spPr/>
        <p:txBody>
          <a:bodyPr/>
          <a:lstStyle/>
          <a:p>
            <a:endParaRPr lang="de-DE" dirty="0"/>
          </a:p>
        </p:txBody>
      </p:sp>
      <p:pic>
        <p:nvPicPr>
          <p:cNvPr id="16" name="Grafik 15" descr="Grafik: Darstellung BGM-Prozesskreislauf. Der Prozesskreislauf im Betrieblichen Gesundheitsmanagement besteht aus einer Abfolge von vier Schritten: erstens Analyse, zweitens Maßnahmenplanung, drittens Maßnahmendurchführung und viertens Erfolgsbewertung.">
            <a:extLst>
              <a:ext uri="{FF2B5EF4-FFF2-40B4-BE49-F238E27FC236}">
                <a16:creationId xmlns:a16="http://schemas.microsoft.com/office/drawing/2014/main" id="{F665153D-9526-4597-A4F8-4CBA495435BD}"/>
              </a:ext>
            </a:extLst>
          </p:cNvPr>
          <p:cNvPicPr>
            <a:picLocks noChangeAspect="1"/>
          </p:cNvPicPr>
          <p:nvPr/>
        </p:nvPicPr>
        <p:blipFill>
          <a:blip r:embed="rId3"/>
          <a:stretch>
            <a:fillRect/>
          </a:stretch>
        </p:blipFill>
        <p:spPr>
          <a:xfrm>
            <a:off x="2475869" y="1896036"/>
            <a:ext cx="4158624" cy="2302570"/>
          </a:xfrm>
          <a:prstGeom prst="rect">
            <a:avLst/>
          </a:prstGeom>
        </p:spPr>
      </p:pic>
      <p:sp>
        <p:nvSpPr>
          <p:cNvPr id="18" name="Legende: Linie 17">
            <a:extLst>
              <a:ext uri="{FF2B5EF4-FFF2-40B4-BE49-F238E27FC236}">
                <a16:creationId xmlns:a16="http://schemas.microsoft.com/office/drawing/2014/main" id="{D9FF5674-6F59-4164-BD32-CC73370609D5}"/>
              </a:ext>
            </a:extLst>
          </p:cNvPr>
          <p:cNvSpPr/>
          <p:nvPr/>
        </p:nvSpPr>
        <p:spPr>
          <a:xfrm>
            <a:off x="449360" y="1898681"/>
            <a:ext cx="2251637" cy="839006"/>
          </a:xfrm>
          <a:prstGeom prst="borderCallout1">
            <a:avLst>
              <a:gd name="adj1" fmla="val -458"/>
              <a:gd name="adj2" fmla="val 98525"/>
              <a:gd name="adj3" fmla="val 17015"/>
              <a:gd name="adj4" fmla="val 129702"/>
            </a:avLst>
          </a:prstGeom>
          <a:ln/>
        </p:spPr>
        <p:style>
          <a:lnRef idx="2">
            <a:schemeClr val="accent4"/>
          </a:lnRef>
          <a:fillRef idx="1">
            <a:schemeClr val="lt1"/>
          </a:fillRef>
          <a:effectRef idx="0">
            <a:schemeClr val="accent4"/>
          </a:effectRef>
          <a:fontRef idx="minor">
            <a:schemeClr val="dk1"/>
          </a:fontRef>
        </p:style>
        <p:txBody>
          <a:bodyPr rtlCol="0" anchor="ctr"/>
          <a:lstStyle/>
          <a:p>
            <a:pPr lvl="0"/>
            <a:r>
              <a:rPr lang="de-DE" sz="1200" dirty="0">
                <a:solidFill>
                  <a:prstClr val="black"/>
                </a:solidFill>
              </a:rPr>
              <a:t>Durch Analyseworkshops mit positiven Fragestellungen Lust auf Veränderungsprozesse machen.</a:t>
            </a:r>
          </a:p>
        </p:txBody>
      </p:sp>
      <p:sp>
        <p:nvSpPr>
          <p:cNvPr id="19" name="Legende: Linie 18">
            <a:extLst>
              <a:ext uri="{FF2B5EF4-FFF2-40B4-BE49-F238E27FC236}">
                <a16:creationId xmlns:a16="http://schemas.microsoft.com/office/drawing/2014/main" id="{5CD14945-2528-4D9E-B1FE-F0548B93F758}"/>
              </a:ext>
            </a:extLst>
          </p:cNvPr>
          <p:cNvSpPr/>
          <p:nvPr/>
        </p:nvSpPr>
        <p:spPr>
          <a:xfrm>
            <a:off x="6568880" y="1890235"/>
            <a:ext cx="2309582" cy="1071703"/>
          </a:xfrm>
          <a:prstGeom prst="borderCallout1">
            <a:avLst>
              <a:gd name="adj1" fmla="val -473"/>
              <a:gd name="adj2" fmla="val 299"/>
              <a:gd name="adj3" fmla="val 15080"/>
              <a:gd name="adj4" fmla="val -32178"/>
            </a:avLst>
          </a:prstGeom>
          <a:ln/>
        </p:spPr>
        <p:style>
          <a:lnRef idx="2">
            <a:schemeClr val="accent4"/>
          </a:lnRef>
          <a:fillRef idx="1">
            <a:schemeClr val="lt1"/>
          </a:fillRef>
          <a:effectRef idx="0">
            <a:schemeClr val="accent4"/>
          </a:effectRef>
          <a:fontRef idx="minor">
            <a:schemeClr val="dk1"/>
          </a:fontRef>
        </p:style>
        <p:txBody>
          <a:bodyPr rtlCol="0" anchor="ctr"/>
          <a:lstStyle/>
          <a:p>
            <a:r>
              <a:rPr lang="de-DE" sz="1200" dirty="0"/>
              <a:t>Positiv gestaltete Arbeitskreise bewirken eine motivierende Arbeitsatmosphäre und engagierte Herangehensweise an BGM-Meilensteine.</a:t>
            </a:r>
          </a:p>
        </p:txBody>
      </p:sp>
      <p:sp>
        <p:nvSpPr>
          <p:cNvPr id="20" name="Legende: Linie 19">
            <a:extLst>
              <a:ext uri="{FF2B5EF4-FFF2-40B4-BE49-F238E27FC236}">
                <a16:creationId xmlns:a16="http://schemas.microsoft.com/office/drawing/2014/main" id="{76C56C88-6FFE-4AA8-A924-80FF7BF6E4A5}"/>
              </a:ext>
            </a:extLst>
          </p:cNvPr>
          <p:cNvSpPr/>
          <p:nvPr/>
        </p:nvSpPr>
        <p:spPr>
          <a:xfrm>
            <a:off x="6568880" y="3074248"/>
            <a:ext cx="2309581" cy="1071703"/>
          </a:xfrm>
          <a:prstGeom prst="borderCallout1">
            <a:avLst>
              <a:gd name="adj1" fmla="val 436"/>
              <a:gd name="adj2" fmla="val -74"/>
              <a:gd name="adj3" fmla="val 31081"/>
              <a:gd name="adj4" fmla="val -31070"/>
            </a:avLst>
          </a:prstGeom>
          <a:ln/>
        </p:spPr>
        <p:style>
          <a:lnRef idx="2">
            <a:schemeClr val="accent4"/>
          </a:lnRef>
          <a:fillRef idx="1">
            <a:schemeClr val="lt1"/>
          </a:fillRef>
          <a:effectRef idx="0">
            <a:schemeClr val="accent4"/>
          </a:effectRef>
          <a:fontRef idx="minor">
            <a:schemeClr val="dk1"/>
          </a:fontRef>
        </p:style>
        <p:txBody>
          <a:bodyPr rtlCol="0" anchor="ctr"/>
          <a:lstStyle/>
          <a:p>
            <a:r>
              <a:rPr lang="de-DE" sz="1200" dirty="0">
                <a:ea typeface="Calibri" panose="020F0502020204030204" pitchFamily="34" charset="0"/>
                <a:cs typeface="Times New Roman" panose="02020603050405020304" pitchFamily="18" charset="0"/>
              </a:rPr>
              <a:t>Mit positiv gestalteten Workshops holen Sie die Beschäftigten direkt mit ins Boot und setzen den Fokus auf positive Beziehungen. </a:t>
            </a:r>
            <a:endParaRPr lang="de-DE" sz="1200" dirty="0"/>
          </a:p>
        </p:txBody>
      </p:sp>
      <p:sp>
        <p:nvSpPr>
          <p:cNvPr id="21" name="Legende: Linie 20">
            <a:extLst>
              <a:ext uri="{FF2B5EF4-FFF2-40B4-BE49-F238E27FC236}">
                <a16:creationId xmlns:a16="http://schemas.microsoft.com/office/drawing/2014/main" id="{AD6D391C-A056-4A38-9B07-0090A4C1E927}"/>
              </a:ext>
            </a:extLst>
          </p:cNvPr>
          <p:cNvSpPr/>
          <p:nvPr/>
        </p:nvSpPr>
        <p:spPr>
          <a:xfrm>
            <a:off x="436740" y="3064899"/>
            <a:ext cx="2264257" cy="839006"/>
          </a:xfrm>
          <a:prstGeom prst="borderCallout1">
            <a:avLst>
              <a:gd name="adj1" fmla="val -457"/>
              <a:gd name="adj2" fmla="val 99156"/>
              <a:gd name="adj3" fmla="val 41122"/>
              <a:gd name="adj4" fmla="val 129268"/>
            </a:avLst>
          </a:prstGeom>
          <a:ln/>
        </p:spPr>
        <p:style>
          <a:lnRef idx="2">
            <a:schemeClr val="accent4"/>
          </a:lnRef>
          <a:fillRef idx="1">
            <a:schemeClr val="lt1"/>
          </a:fillRef>
          <a:effectRef idx="0">
            <a:schemeClr val="accent4"/>
          </a:effectRef>
          <a:fontRef idx="minor">
            <a:schemeClr val="dk1"/>
          </a:fontRef>
        </p:style>
        <p:txBody>
          <a:bodyPr rtlCol="0" anchor="ctr"/>
          <a:lstStyle/>
          <a:p>
            <a:pPr lvl="0"/>
            <a:r>
              <a:rPr lang="de-DE" sz="1200" dirty="0">
                <a:solidFill>
                  <a:prstClr val="black"/>
                </a:solidFill>
              </a:rPr>
              <a:t>Positive Rückblicke und Erfolge feiern ermutigen zu den nächsten Schritten im BGM-Prozess.</a:t>
            </a:r>
          </a:p>
        </p:txBody>
      </p:sp>
    </p:spTree>
    <p:extLst>
      <p:ext uri="{BB962C8B-B14F-4D97-AF65-F5344CB8AC3E}">
        <p14:creationId xmlns:p14="http://schemas.microsoft.com/office/powerpoint/2010/main" val="729349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613378"/>
            <a:ext cx="6400800" cy="1042702"/>
          </a:xfrm>
        </p:spPr>
        <p:txBody>
          <a:bodyPr>
            <a:noAutofit/>
          </a:bodyPr>
          <a:lstStyle/>
          <a:p>
            <a:r>
              <a:rPr lang="de-DE" dirty="0"/>
              <a:t>Damit die Saat aufgeht – </a:t>
            </a:r>
            <a:br>
              <a:rPr lang="de-DE" dirty="0"/>
            </a:br>
            <a:r>
              <a:rPr lang="de-DE" dirty="0"/>
              <a:t>Unsere positive Beratungsphilosophie </a:t>
            </a:r>
          </a:p>
        </p:txBody>
      </p:sp>
      <p:sp>
        <p:nvSpPr>
          <p:cNvPr id="3" name="Inhaltsplatzhalter 2"/>
          <p:cNvSpPr>
            <a:spLocks noGrp="1"/>
          </p:cNvSpPr>
          <p:nvPr>
            <p:ph idx="1"/>
          </p:nvPr>
        </p:nvSpPr>
        <p:spPr>
          <a:xfrm>
            <a:off x="449359" y="1881409"/>
            <a:ext cx="5857311" cy="2648387"/>
          </a:xfrm>
        </p:spPr>
        <p:txBody>
          <a:bodyPr>
            <a:normAutofit fontScale="92500" lnSpcReduction="10000"/>
          </a:bodyPr>
          <a:lstStyle/>
          <a:p>
            <a:pPr marL="269875" indent="-271463">
              <a:lnSpc>
                <a:spcPct val="110000"/>
              </a:lnSpc>
            </a:pPr>
            <a:r>
              <a:rPr lang="de-DE" dirty="0"/>
              <a:t>Sie wünschen sich begeisterungsfähige, engagierte, sozial kompetente Beschäftigte, die sich mit dem Unternehmen identifizieren und erfolgsorientiert arbeiten? </a:t>
            </a:r>
          </a:p>
          <a:p>
            <a:pPr marL="269875" indent="-271463">
              <a:lnSpc>
                <a:spcPct val="110000"/>
              </a:lnSpc>
              <a:spcBef>
                <a:spcPts val="1200"/>
              </a:spcBef>
            </a:pPr>
            <a:r>
              <a:rPr lang="de-DE" dirty="0"/>
              <a:t>Unsere positive Beratungsphilosophie unterstützt Ihren Wunsch </a:t>
            </a:r>
          </a:p>
          <a:p>
            <a:pPr marL="533400" lvl="1" indent="-169863">
              <a:lnSpc>
                <a:spcPct val="110000"/>
              </a:lnSpc>
              <a:spcBef>
                <a:spcPts val="0"/>
              </a:spcBef>
              <a:buClr>
                <a:srgbClr val="A60009"/>
              </a:buClr>
            </a:pPr>
            <a:r>
              <a:rPr lang="de-DE" sz="1700" dirty="0"/>
              <a:t>P</a:t>
            </a:r>
            <a:r>
              <a:rPr lang="de-DE" sz="1200" dirty="0"/>
              <a:t>ositive </a:t>
            </a:r>
            <a:r>
              <a:rPr lang="en-GB" sz="1200" dirty="0"/>
              <a:t>Emotions</a:t>
            </a:r>
            <a:r>
              <a:rPr lang="de-DE" sz="1200" dirty="0"/>
              <a:t> </a:t>
            </a:r>
            <a:r>
              <a:rPr lang="de-DE" dirty="0"/>
              <a:t>– </a:t>
            </a:r>
            <a:r>
              <a:rPr lang="de-DE" sz="1700" dirty="0"/>
              <a:t>positive Gefühle teilen  </a:t>
            </a:r>
          </a:p>
          <a:p>
            <a:pPr marL="533400" lvl="1" indent="-169863">
              <a:lnSpc>
                <a:spcPct val="110000"/>
              </a:lnSpc>
              <a:spcBef>
                <a:spcPts val="0"/>
              </a:spcBef>
              <a:buClr>
                <a:srgbClr val="A60009"/>
              </a:buClr>
            </a:pPr>
            <a:r>
              <a:rPr lang="de-DE" sz="1700" dirty="0"/>
              <a:t>E</a:t>
            </a:r>
            <a:r>
              <a:rPr lang="de-DE" sz="1200" dirty="0"/>
              <a:t>ngagement</a:t>
            </a:r>
            <a:r>
              <a:rPr lang="de-DE" dirty="0"/>
              <a:t> – </a:t>
            </a:r>
            <a:r>
              <a:rPr lang="de-DE" sz="1700" dirty="0"/>
              <a:t>engagiert arbeiten </a:t>
            </a:r>
          </a:p>
          <a:p>
            <a:pPr marL="533400" lvl="1" indent="-169863">
              <a:lnSpc>
                <a:spcPct val="110000"/>
              </a:lnSpc>
              <a:spcBef>
                <a:spcPts val="0"/>
              </a:spcBef>
              <a:buClr>
                <a:srgbClr val="A60009"/>
              </a:buClr>
            </a:pPr>
            <a:r>
              <a:rPr lang="en-GB" sz="1700" dirty="0"/>
              <a:t>R</a:t>
            </a:r>
            <a:r>
              <a:rPr lang="en-GB" sz="1200" dirty="0"/>
              <a:t>elationships</a:t>
            </a:r>
            <a:r>
              <a:rPr lang="de-DE" dirty="0"/>
              <a:t> – </a:t>
            </a:r>
            <a:r>
              <a:rPr lang="de-DE" sz="1700" dirty="0"/>
              <a:t>positives Miteinander pflegen </a:t>
            </a:r>
          </a:p>
          <a:p>
            <a:pPr marL="533400" lvl="1" indent="-169863">
              <a:lnSpc>
                <a:spcPct val="110000"/>
              </a:lnSpc>
              <a:spcBef>
                <a:spcPts val="0"/>
              </a:spcBef>
              <a:buClr>
                <a:srgbClr val="A60009"/>
              </a:buClr>
            </a:pPr>
            <a:r>
              <a:rPr lang="en-GB" sz="1700" dirty="0"/>
              <a:t>M</a:t>
            </a:r>
            <a:r>
              <a:rPr lang="en-GB" sz="1200" dirty="0"/>
              <a:t>eaning</a:t>
            </a:r>
            <a:r>
              <a:rPr lang="de-DE" sz="1200" dirty="0"/>
              <a:t> </a:t>
            </a:r>
            <a:r>
              <a:rPr lang="de-DE" dirty="0"/>
              <a:t>– </a:t>
            </a:r>
            <a:r>
              <a:rPr lang="de-DE" sz="1700" dirty="0"/>
              <a:t>sinnvolle Arbeit leisten </a:t>
            </a:r>
          </a:p>
          <a:p>
            <a:pPr marL="533400" lvl="1" indent="-169863">
              <a:lnSpc>
                <a:spcPct val="110000"/>
              </a:lnSpc>
              <a:spcBef>
                <a:spcPts val="0"/>
              </a:spcBef>
              <a:buClr>
                <a:srgbClr val="A60009"/>
              </a:buClr>
            </a:pPr>
            <a:r>
              <a:rPr lang="en-GB" sz="1700" dirty="0"/>
              <a:t>A</a:t>
            </a:r>
            <a:r>
              <a:rPr lang="en-GB" sz="1200" dirty="0"/>
              <a:t>chievement</a:t>
            </a:r>
            <a:r>
              <a:rPr lang="de-DE" dirty="0"/>
              <a:t> – </a:t>
            </a:r>
            <a:r>
              <a:rPr lang="de-DE" sz="1700" dirty="0"/>
              <a:t>Erfolge gemeinsam feiern </a:t>
            </a:r>
          </a:p>
        </p:txBody>
      </p:sp>
      <p:pic>
        <p:nvPicPr>
          <p:cNvPr id="12" name="Grafik 11" descr="Darstellung: PERMA-Blume">
            <a:extLst>
              <a:ext uri="{FF2B5EF4-FFF2-40B4-BE49-F238E27FC236}">
                <a16:creationId xmlns:a16="http://schemas.microsoft.com/office/drawing/2014/main" id="{7EC889DC-C055-422F-B152-CD06742C1C25}"/>
              </a:ext>
            </a:extLst>
          </p:cNvPr>
          <p:cNvPicPr>
            <a:picLocks noChangeAspect="1"/>
          </p:cNvPicPr>
          <p:nvPr/>
        </p:nvPicPr>
        <p:blipFill>
          <a:blip r:embed="rId3"/>
          <a:stretch>
            <a:fillRect/>
          </a:stretch>
        </p:blipFill>
        <p:spPr>
          <a:xfrm>
            <a:off x="6725464" y="1881410"/>
            <a:ext cx="2309888" cy="2022516"/>
          </a:xfrm>
          <a:prstGeom prst="rect">
            <a:avLst/>
          </a:prstGeom>
        </p:spPr>
      </p:pic>
    </p:spTree>
    <p:extLst>
      <p:ext uri="{BB962C8B-B14F-4D97-AF65-F5344CB8AC3E}">
        <p14:creationId xmlns:p14="http://schemas.microsoft.com/office/powerpoint/2010/main" val="344060498"/>
      </p:ext>
    </p:extLst>
  </p:cSld>
  <p:clrMapOvr>
    <a:masterClrMapping/>
  </p:clrMapOvr>
</p:sld>
</file>

<file path=ppt/theme/theme1.xml><?xml version="1.0" encoding="utf-8"?>
<a:theme xmlns:a="http://schemas.openxmlformats.org/drawingml/2006/main" name="iga-Praesentationsvorlage_2015">
  <a:themeElements>
    <a:clrScheme name="IGA Farbklima">
      <a:dk1>
        <a:sysClr val="windowText" lastClr="000000"/>
      </a:dk1>
      <a:lt1>
        <a:sysClr val="window" lastClr="FFFFFF"/>
      </a:lt1>
      <a:dk2>
        <a:srgbClr val="141313"/>
      </a:dk2>
      <a:lt2>
        <a:srgbClr val="FFFFFE"/>
      </a:lt2>
      <a:accent1>
        <a:srgbClr val="8E101C"/>
      </a:accent1>
      <a:accent2>
        <a:srgbClr val="636463"/>
      </a:accent2>
      <a:accent3>
        <a:srgbClr val="004467"/>
      </a:accent3>
      <a:accent4>
        <a:srgbClr val="7292A6"/>
      </a:accent4>
      <a:accent5>
        <a:srgbClr val="A8A81E"/>
      </a:accent5>
      <a:accent6>
        <a:srgbClr val="B95C18"/>
      </a:accent6>
      <a:hlink>
        <a:srgbClr val="8E101C"/>
      </a:hlink>
      <a:folHlink>
        <a:srgbClr val="B95C18"/>
      </a:folHlink>
    </a:clrScheme>
    <a:fontScheme name="Office Klassisch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iga-Praesentationsvorlage_2015</Template>
  <TotalTime>0</TotalTime>
  <Words>1163</Words>
  <Application>Microsoft Office PowerPoint</Application>
  <PresentationFormat>Bildschirmpräsentation (16:9)</PresentationFormat>
  <Paragraphs>106</Paragraphs>
  <Slides>11</Slides>
  <Notes>11</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11</vt:i4>
      </vt:variant>
    </vt:vector>
  </HeadingPairs>
  <TitlesOfParts>
    <vt:vector size="18" baseType="lpstr">
      <vt:lpstr>Arial</vt:lpstr>
      <vt:lpstr>Calibri</vt:lpstr>
      <vt:lpstr>Symbol</vt:lpstr>
      <vt:lpstr>Ubuntu</vt:lpstr>
      <vt:lpstr>Ubuntu Light</vt:lpstr>
      <vt:lpstr>Wingdings</vt:lpstr>
      <vt:lpstr>iga-Praesentationsvorlage_2015</vt:lpstr>
      <vt:lpstr>Positive Erstberatung im  BGM-Prozess</vt:lpstr>
      <vt:lpstr>Gliederung </vt:lpstr>
      <vt:lpstr>Gegenseitiges Kennenlernen…</vt:lpstr>
      <vt:lpstr>Wie klingt das für Sie? </vt:lpstr>
      <vt:lpstr>Ressourcenorientierung – unsere Beratungsphilosophie</vt:lpstr>
      <vt:lpstr>Mögliche Ziele im positiv gestalteten BGM-Prozess können lauten…</vt:lpstr>
      <vt:lpstr>Erfolgsfaktoren für einen  BGM-Prozess</vt:lpstr>
      <vt:lpstr>So gestalten wir gemeinsam Ihren positiven BGM-Prozess! </vt:lpstr>
      <vt:lpstr>Damit die Saat aufgeht –  Unsere positive Beratungsphilosophie </vt:lpstr>
      <vt:lpstr>Damit die Saat aufgeht –  Unsere positive Beratungsphilosophie</vt:lpstr>
      <vt:lpstr>Vielen Dank für Ihre Aufmerksamkeit.</vt:lpstr>
    </vt:vector>
  </TitlesOfParts>
  <Company>AOK Rheinland/Hamburg, BGF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Positive Erstberatung im BGM-Prozess</dc:title>
  <dc:subject>Berater-Tool, Erstberatung</dc:subject>
  <dc:creator>Sören Brodersen;Loretta Hölzel</dc:creator>
  <cp:keywords>Positive Psychologie, positive Erstberatung, BGM-Prozess</cp:keywords>
  <cp:lastModifiedBy>Schiemannz, Anett</cp:lastModifiedBy>
  <cp:revision>200</cp:revision>
  <dcterms:created xsi:type="dcterms:W3CDTF">2016-02-18T15:10:05Z</dcterms:created>
  <dcterms:modified xsi:type="dcterms:W3CDTF">2021-12-15T14:57:34Z</dcterms:modified>
  <cp:category>Psychologie</cp:category>
</cp:coreProperties>
</file>